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5" r:id="rId18"/>
    <p:sldId id="276" r:id="rId19"/>
    <p:sldId id="277" r:id="rId20"/>
    <p:sldId id="278" r:id="rId21"/>
    <p:sldId id="279" r:id="rId22"/>
    <p:sldId id="280" r:id="rId23"/>
    <p:sldId id="281" r:id="rId24"/>
    <p:sldId id="282" r:id="rId25"/>
    <p:sldId id="283" r:id="rId26"/>
    <p:sldId id="284" r:id="rId27"/>
  </p:sldIdLst>
  <p:sldSz cx="9144000" cy="6858000" type="screen4x3"/>
  <p:notesSz cx="6858000" cy="9144000"/>
  <p:embeddedFontLst>
    <p:embeddedFont>
      <p:font typeface="Lucida Sans" panose="020B0602030504020204" pitchFamily="34" charset="0"/>
      <p:regular r:id="rId29"/>
      <p:bold r:id="rId30"/>
      <p:italic r:id="rId31"/>
      <p:boldItalic r:id="rId32"/>
    </p:embeddedFont>
    <p:embeddedFont>
      <p:font typeface="Montserrat" panose="020B0604020202020204" charset="0"/>
      <p:regular r:id="rId33"/>
      <p:bold r:id="rId34"/>
      <p:italic r:id="rId35"/>
      <p:boldItalic r:id="rId36"/>
    </p:embeddedFont>
    <p:embeddedFont>
      <p:font typeface="Oswald" panose="020B0604020202020204" charset="0"/>
      <p:regular r:id="rId37"/>
      <p:bold r:id="rId38"/>
    </p:embeddedFont>
    <p:embeddedFont>
      <p:font typeface="Playfair Display" panose="020B0604020202020204" charset="0"/>
      <p:regular r:id="rId39"/>
      <p:bold r:id="rId40"/>
      <p:italic r:id="rId41"/>
      <p:boldItalic r:id="rId42"/>
    </p:embeddedFont>
    <p:embeddedFont>
      <p:font typeface="Roboto" panose="02000000000000000000"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iMOLDzD6TkrJvAl+MdZ/HFk7V77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283"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 name="Google Shape;71;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ce568a6fc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ce568a6f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e568a6fc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8ce568a6f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ce568a6fc_0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ce568a6f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ce568a6fc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ce568a6fc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e69cef865_0_9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e69cef865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ce568a6fc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ce568a6f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g8e69cef865_0_879"/>
          <p:cNvSpPr/>
          <p:nvPr/>
        </p:nvSpPr>
        <p:spPr>
          <a:xfrm>
            <a:off x="4286250" y="0"/>
            <a:ext cx="723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g8e69cef865_0_879"/>
          <p:cNvSpPr/>
          <p:nvPr/>
        </p:nvSpPr>
        <p:spPr>
          <a:xfrm>
            <a:off x="4358475" y="0"/>
            <a:ext cx="3853200" cy="6858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g8e69cef865_0_879"/>
          <p:cNvSpPr txBox="1">
            <a:spLocks noGrp="1"/>
          </p:cNvSpPr>
          <p:nvPr>
            <p:ph type="ctrTitle"/>
          </p:nvPr>
        </p:nvSpPr>
        <p:spPr>
          <a:xfrm>
            <a:off x="344250" y="1871800"/>
            <a:ext cx="8455500" cy="28623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g8e69cef865_0_879"/>
          <p:cNvSpPr txBox="1">
            <a:spLocks noGrp="1"/>
          </p:cNvSpPr>
          <p:nvPr>
            <p:ph type="subTitle" idx="1"/>
          </p:nvPr>
        </p:nvSpPr>
        <p:spPr>
          <a:xfrm>
            <a:off x="344250" y="4734200"/>
            <a:ext cx="4910100" cy="770400"/>
          </a:xfrm>
          <a:prstGeom prst="rect">
            <a:avLst/>
          </a:prstGeom>
          <a:solidFill>
            <a:schemeClr val="dk2"/>
          </a:solidFill>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g8e69cef865_0_879"/>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8e69cef865_0_918"/>
          <p:cNvSpPr txBox="1">
            <a:spLocks noGrp="1"/>
          </p:cNvSpPr>
          <p:nvPr>
            <p:ph type="title" hasCustomPrompt="1"/>
          </p:nvPr>
        </p:nvSpPr>
        <p:spPr>
          <a:xfrm>
            <a:off x="311700" y="1333233"/>
            <a:ext cx="8520600" cy="28617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g8e69cef865_0_918"/>
          <p:cNvSpPr txBox="1">
            <a:spLocks noGrp="1"/>
          </p:cNvSpPr>
          <p:nvPr>
            <p:ph type="body" idx="1"/>
          </p:nvPr>
        </p:nvSpPr>
        <p:spPr>
          <a:xfrm>
            <a:off x="311700" y="43045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highlight>
                  <a:schemeClr val="dk1"/>
                </a:highlight>
              </a:defRPr>
            </a:lvl1pPr>
            <a:lvl2pPr marL="914400" lvl="1" indent="-317500" algn="ctr">
              <a:spcBef>
                <a:spcPts val="1600"/>
              </a:spcBef>
              <a:spcAft>
                <a:spcPts val="0"/>
              </a:spcAft>
              <a:buSzPts val="1400"/>
              <a:buChar char="○"/>
              <a:defRPr>
                <a:highlight>
                  <a:schemeClr val="dk1"/>
                </a:highlight>
              </a:defRPr>
            </a:lvl2pPr>
            <a:lvl3pPr marL="1371600" lvl="2" indent="-317500" algn="ctr">
              <a:spcBef>
                <a:spcPts val="1600"/>
              </a:spcBef>
              <a:spcAft>
                <a:spcPts val="0"/>
              </a:spcAft>
              <a:buSzPts val="1400"/>
              <a:buChar char="■"/>
              <a:defRPr>
                <a:highlight>
                  <a:schemeClr val="dk1"/>
                </a:highlight>
              </a:defRPr>
            </a:lvl3pPr>
            <a:lvl4pPr marL="1828800" lvl="3" indent="-317500" algn="ctr">
              <a:spcBef>
                <a:spcPts val="1600"/>
              </a:spcBef>
              <a:spcAft>
                <a:spcPts val="0"/>
              </a:spcAft>
              <a:buSzPts val="1400"/>
              <a:buChar char="●"/>
              <a:defRPr>
                <a:highlight>
                  <a:schemeClr val="dk1"/>
                </a:highlight>
              </a:defRPr>
            </a:lvl4pPr>
            <a:lvl5pPr marL="2286000" lvl="4" indent="-317500" algn="ctr">
              <a:spcBef>
                <a:spcPts val="1600"/>
              </a:spcBef>
              <a:spcAft>
                <a:spcPts val="0"/>
              </a:spcAft>
              <a:buSzPts val="1400"/>
              <a:buChar char="○"/>
              <a:defRPr>
                <a:highlight>
                  <a:schemeClr val="dk1"/>
                </a:highlight>
              </a:defRPr>
            </a:lvl5pPr>
            <a:lvl6pPr marL="2743200" lvl="5" indent="-317500" algn="ctr">
              <a:spcBef>
                <a:spcPts val="1600"/>
              </a:spcBef>
              <a:spcAft>
                <a:spcPts val="0"/>
              </a:spcAft>
              <a:buSzPts val="1400"/>
              <a:buChar char="■"/>
              <a:defRPr>
                <a:highlight>
                  <a:schemeClr val="dk1"/>
                </a:highlight>
              </a:defRPr>
            </a:lvl6pPr>
            <a:lvl7pPr marL="3200400" lvl="6" indent="-317500" algn="ctr">
              <a:spcBef>
                <a:spcPts val="1600"/>
              </a:spcBef>
              <a:spcAft>
                <a:spcPts val="0"/>
              </a:spcAft>
              <a:buSzPts val="1400"/>
              <a:buChar char="●"/>
              <a:defRPr>
                <a:highlight>
                  <a:schemeClr val="dk1"/>
                </a:highlight>
              </a:defRPr>
            </a:lvl7pPr>
            <a:lvl8pPr marL="3657600" lvl="7" indent="-317500" algn="ctr">
              <a:spcBef>
                <a:spcPts val="1600"/>
              </a:spcBef>
              <a:spcAft>
                <a:spcPts val="0"/>
              </a:spcAft>
              <a:buSzPts val="1400"/>
              <a:buChar char="○"/>
              <a:defRPr>
                <a:highlight>
                  <a:schemeClr val="dk1"/>
                </a:highlight>
              </a:defRPr>
            </a:lvl8pPr>
            <a:lvl9pPr marL="4114800" lvl="8" indent="-317500" algn="ctr">
              <a:spcBef>
                <a:spcPts val="1600"/>
              </a:spcBef>
              <a:spcAft>
                <a:spcPts val="1600"/>
              </a:spcAft>
              <a:buSzPts val="1400"/>
              <a:buChar char="■"/>
              <a:defRPr>
                <a:highlight>
                  <a:schemeClr val="dk1"/>
                </a:highlight>
              </a:defRPr>
            </a:lvl9pPr>
          </a:lstStyle>
          <a:p>
            <a:endParaRPr/>
          </a:p>
        </p:txBody>
      </p:sp>
      <p:sp>
        <p:nvSpPr>
          <p:cNvPr id="51" name="Google Shape;51;g8e69cef865_0_91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8e69cef865_0_922"/>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8e69cef865_0_924"/>
          <p:cNvSpPr txBox="1">
            <a:spLocks noGrp="1"/>
          </p:cNvSpPr>
          <p:nvPr>
            <p:ph type="body" idx="1"/>
          </p:nvPr>
        </p:nvSpPr>
        <p:spPr>
          <a:xfrm>
            <a:off x="457200" y="1481328"/>
            <a:ext cx="8229600" cy="4526100"/>
          </a:xfrm>
          <a:prstGeom prst="rect">
            <a:avLst/>
          </a:prstGeom>
          <a:noFill/>
          <a:ln>
            <a:noFill/>
          </a:ln>
        </p:spPr>
        <p:txBody>
          <a:bodyPr spcFirstLastPara="1" wrap="square" lIns="91425" tIns="45700" rIns="91425" bIns="45700" anchor="t" anchorCtr="0">
            <a:noAutofit/>
          </a:bodyPr>
          <a:lstStyle>
            <a:lvl1pPr marL="457200" lvl="0" indent="-306324" algn="l" rtl="0">
              <a:spcBef>
                <a:spcPts val="400"/>
              </a:spcBef>
              <a:spcAft>
                <a:spcPts val="0"/>
              </a:spcAft>
              <a:buSzPts val="1224"/>
              <a:buChar char="●"/>
              <a:defRPr/>
            </a:lvl1pPr>
            <a:lvl2pPr marL="914400" lvl="1" indent="-342900" algn="l" rtl="0">
              <a:spcBef>
                <a:spcPts val="324"/>
              </a:spcBef>
              <a:spcAft>
                <a:spcPts val="0"/>
              </a:spcAft>
              <a:buSzPts val="1800"/>
              <a:buChar char="○"/>
              <a:defRPr/>
            </a:lvl2pPr>
            <a:lvl3pPr marL="1371600" lvl="2" indent="-342900" algn="l" rtl="0">
              <a:spcBef>
                <a:spcPts val="1600"/>
              </a:spcBef>
              <a:spcAft>
                <a:spcPts val="0"/>
              </a:spcAft>
              <a:buSzPts val="1800"/>
              <a:buChar char="■"/>
              <a:defRPr/>
            </a:lvl3pPr>
            <a:lvl4pPr marL="1828800" lvl="3" indent="-342900" algn="l" rtl="0">
              <a:spcBef>
                <a:spcPts val="1600"/>
              </a:spcBef>
              <a:spcAft>
                <a:spcPts val="0"/>
              </a:spcAft>
              <a:buSzPts val="1800"/>
              <a:buChar char="●"/>
              <a:defRPr/>
            </a:lvl4pPr>
            <a:lvl5pPr marL="2286000" lvl="4" indent="-342900" algn="l" rtl="0">
              <a:spcBef>
                <a:spcPts val="1600"/>
              </a:spcBef>
              <a:spcAft>
                <a:spcPts val="0"/>
              </a:spcAft>
              <a:buSzPts val="1800"/>
              <a:buChar char="○"/>
              <a:defRPr/>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56" name="Google Shape;56;g8e69cef865_0_924"/>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7" name="Google Shape;57;g8e69cef865_0_924"/>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8e69cef865_0_924"/>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
        <p:nvSpPr>
          <p:cNvPr id="59" name="Google Shape;59;g8e69cef865_0_9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bg>
      <p:bgPr>
        <a:solidFill>
          <a:srgbClr val="FFF2CC"/>
        </a:solidFill>
        <a:effectLst/>
      </p:bgPr>
    </p:bg>
    <p:spTree>
      <p:nvGrpSpPr>
        <p:cNvPr id="1" name="Shape 60"/>
        <p:cNvGrpSpPr/>
        <p:nvPr/>
      </p:nvGrpSpPr>
      <p:grpSpPr>
        <a:xfrm>
          <a:off x="0" y="0"/>
          <a:ext cx="0" cy="0"/>
          <a:chOff x="0" y="0"/>
          <a:chExt cx="0" cy="0"/>
        </a:xfrm>
      </p:grpSpPr>
      <p:sp>
        <p:nvSpPr>
          <p:cNvPr id="61" name="Google Shape;61;g8e69cef865_0_930"/>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4100"/>
              <a:buFont typeface="Lucida Sans"/>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2" name="Google Shape;62;g8e69cef865_0_930"/>
          <p:cNvSpPr txBox="1">
            <a:spLocks noGrp="1"/>
          </p:cNvSpPr>
          <p:nvPr>
            <p:ph type="body" idx="1"/>
          </p:nvPr>
        </p:nvSpPr>
        <p:spPr>
          <a:xfrm>
            <a:off x="457200" y="5410200"/>
            <a:ext cx="40401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rtl="0">
              <a:spcBef>
                <a:spcPts val="400"/>
              </a:spcBef>
              <a:spcAft>
                <a:spcPts val="0"/>
              </a:spcAft>
              <a:buSzPts val="1632"/>
              <a:buNone/>
              <a:defRPr sz="2400" b="0">
                <a:solidFill>
                  <a:schemeClr val="lt1"/>
                </a:solidFill>
              </a:defRPr>
            </a:lvl1pPr>
            <a:lvl2pPr marL="914400" lvl="1" indent="-228600" algn="l" rtl="0">
              <a:spcBef>
                <a:spcPts val="324"/>
              </a:spcBef>
              <a:spcAft>
                <a:spcPts val="0"/>
              </a:spcAft>
              <a:buSzPts val="2000"/>
              <a:buNone/>
              <a:defRPr sz="2000" b="1"/>
            </a:lvl2pPr>
            <a:lvl3pPr marL="1371600" lvl="2" indent="-228600" algn="l" rtl="0">
              <a:spcBef>
                <a:spcPts val="1600"/>
              </a:spcBef>
              <a:spcAft>
                <a:spcPts val="0"/>
              </a:spcAft>
              <a:buSzPts val="1800"/>
              <a:buNone/>
              <a:defRPr sz="1800" b="1"/>
            </a:lvl3pPr>
            <a:lvl4pPr marL="1828800" lvl="3" indent="-228600" algn="l" rtl="0">
              <a:spcBef>
                <a:spcPts val="1600"/>
              </a:spcBef>
              <a:spcAft>
                <a:spcPts val="0"/>
              </a:spcAft>
              <a:buSzPts val="1600"/>
              <a:buNone/>
              <a:defRPr sz="1600" b="1"/>
            </a:lvl4pPr>
            <a:lvl5pPr marL="2286000" lvl="4" indent="-228600" algn="l" rtl="0">
              <a:spcBef>
                <a:spcPts val="1600"/>
              </a:spcBef>
              <a:spcAft>
                <a:spcPts val="0"/>
              </a:spcAft>
              <a:buSzPts val="1600"/>
              <a:buNone/>
              <a:defRPr sz="1600" b="1"/>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63" name="Google Shape;63;g8e69cef865_0_930"/>
          <p:cNvSpPr txBox="1">
            <a:spLocks noGrp="1"/>
          </p:cNvSpPr>
          <p:nvPr>
            <p:ph type="body" idx="2"/>
          </p:nvPr>
        </p:nvSpPr>
        <p:spPr>
          <a:xfrm>
            <a:off x="4645026" y="5410200"/>
            <a:ext cx="4041900"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Autofit/>
          </a:bodyPr>
          <a:lstStyle>
            <a:lvl1pPr marL="457200" lvl="0" indent="-228600" algn="l" rtl="0">
              <a:spcBef>
                <a:spcPts val="400"/>
              </a:spcBef>
              <a:spcAft>
                <a:spcPts val="0"/>
              </a:spcAft>
              <a:buSzPts val="1632"/>
              <a:buNone/>
              <a:defRPr sz="2400" b="0">
                <a:solidFill>
                  <a:schemeClr val="lt1"/>
                </a:solidFill>
              </a:defRPr>
            </a:lvl1pPr>
            <a:lvl2pPr marL="914400" lvl="1" indent="-228600" algn="l" rtl="0">
              <a:spcBef>
                <a:spcPts val="324"/>
              </a:spcBef>
              <a:spcAft>
                <a:spcPts val="0"/>
              </a:spcAft>
              <a:buSzPts val="2000"/>
              <a:buNone/>
              <a:defRPr sz="2000" b="1"/>
            </a:lvl2pPr>
            <a:lvl3pPr marL="1371600" lvl="2" indent="-228600" algn="l" rtl="0">
              <a:spcBef>
                <a:spcPts val="1600"/>
              </a:spcBef>
              <a:spcAft>
                <a:spcPts val="0"/>
              </a:spcAft>
              <a:buSzPts val="1800"/>
              <a:buNone/>
              <a:defRPr sz="1800" b="1"/>
            </a:lvl3pPr>
            <a:lvl4pPr marL="1828800" lvl="3" indent="-228600" algn="l" rtl="0">
              <a:spcBef>
                <a:spcPts val="1600"/>
              </a:spcBef>
              <a:spcAft>
                <a:spcPts val="0"/>
              </a:spcAft>
              <a:buSzPts val="1600"/>
              <a:buNone/>
              <a:defRPr sz="1600" b="1"/>
            </a:lvl4pPr>
            <a:lvl5pPr marL="2286000" lvl="4" indent="-228600" algn="l" rtl="0">
              <a:spcBef>
                <a:spcPts val="1600"/>
              </a:spcBef>
              <a:spcAft>
                <a:spcPts val="0"/>
              </a:spcAft>
              <a:buSzPts val="1600"/>
              <a:buNone/>
              <a:defRPr sz="1600" b="1"/>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64" name="Google Shape;64;g8e69cef865_0_930"/>
          <p:cNvSpPr txBox="1">
            <a:spLocks noGrp="1"/>
          </p:cNvSpPr>
          <p:nvPr>
            <p:ph type="body" idx="3"/>
          </p:nvPr>
        </p:nvSpPr>
        <p:spPr>
          <a:xfrm>
            <a:off x="457200" y="1444294"/>
            <a:ext cx="4040100" cy="3941700"/>
          </a:xfrm>
          <a:prstGeom prst="rect">
            <a:avLst/>
          </a:prstGeom>
          <a:noFill/>
          <a:ln>
            <a:noFill/>
          </a:ln>
        </p:spPr>
        <p:txBody>
          <a:bodyPr spcFirstLastPara="1" wrap="square" lIns="91425" tIns="45700" rIns="91425" bIns="45700" anchor="t" anchorCtr="0">
            <a:noAutofit/>
          </a:bodyPr>
          <a:lstStyle>
            <a:lvl1pPr marL="457200" lvl="0" indent="-332232" algn="l" rtl="0">
              <a:spcBef>
                <a:spcPts val="400"/>
              </a:spcBef>
              <a:spcAft>
                <a:spcPts val="0"/>
              </a:spcAft>
              <a:buSzPts val="1632"/>
              <a:buChar char="●"/>
              <a:defRPr sz="2400"/>
            </a:lvl1pPr>
            <a:lvl2pPr marL="914400" lvl="1" indent="-355600" algn="l" rtl="0">
              <a:spcBef>
                <a:spcPts val="324"/>
              </a:spcBef>
              <a:spcAft>
                <a:spcPts val="0"/>
              </a:spcAft>
              <a:buSzPts val="2000"/>
              <a:buChar char="○"/>
              <a:defRPr sz="2000"/>
            </a:lvl2pPr>
            <a:lvl3pPr marL="1371600" lvl="2" indent="-342900" algn="l" rtl="0">
              <a:spcBef>
                <a:spcPts val="1600"/>
              </a:spcBef>
              <a:spcAft>
                <a:spcPts val="0"/>
              </a:spcAft>
              <a:buSzPts val="1800"/>
              <a:buChar char="■"/>
              <a:defRPr sz="1800"/>
            </a:lvl3pPr>
            <a:lvl4pPr marL="1828800" lvl="3" indent="-330200" algn="l" rtl="0">
              <a:spcBef>
                <a:spcPts val="1600"/>
              </a:spcBef>
              <a:spcAft>
                <a:spcPts val="0"/>
              </a:spcAft>
              <a:buSzPts val="1600"/>
              <a:buChar char="●"/>
              <a:defRPr sz="1600"/>
            </a:lvl4pPr>
            <a:lvl5pPr marL="2286000" lvl="4" indent="-330200" algn="l" rtl="0">
              <a:spcBef>
                <a:spcPts val="1600"/>
              </a:spcBef>
              <a:spcAft>
                <a:spcPts val="0"/>
              </a:spcAft>
              <a:buSzPts val="1600"/>
              <a:buChar char="○"/>
              <a:defRPr sz="1600"/>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65" name="Google Shape;65;g8e69cef865_0_930"/>
          <p:cNvSpPr txBox="1">
            <a:spLocks noGrp="1"/>
          </p:cNvSpPr>
          <p:nvPr>
            <p:ph type="body" idx="4"/>
          </p:nvPr>
        </p:nvSpPr>
        <p:spPr>
          <a:xfrm>
            <a:off x="4645025" y="1444294"/>
            <a:ext cx="4041900" cy="3941700"/>
          </a:xfrm>
          <a:prstGeom prst="rect">
            <a:avLst/>
          </a:prstGeom>
          <a:noFill/>
          <a:ln>
            <a:noFill/>
          </a:ln>
        </p:spPr>
        <p:txBody>
          <a:bodyPr spcFirstLastPara="1" wrap="square" lIns="91425" tIns="45700" rIns="91425" bIns="45700" anchor="t" anchorCtr="0">
            <a:noAutofit/>
          </a:bodyPr>
          <a:lstStyle>
            <a:lvl1pPr marL="457200" lvl="0" indent="-332232" algn="l" rtl="0">
              <a:spcBef>
                <a:spcPts val="0"/>
              </a:spcBef>
              <a:spcAft>
                <a:spcPts val="0"/>
              </a:spcAft>
              <a:buSzPts val="1632"/>
              <a:buChar char="●"/>
              <a:defRPr sz="2400"/>
            </a:lvl1pPr>
            <a:lvl2pPr marL="914400" lvl="1" indent="-355600" algn="l" rtl="0">
              <a:spcBef>
                <a:spcPts val="324"/>
              </a:spcBef>
              <a:spcAft>
                <a:spcPts val="0"/>
              </a:spcAft>
              <a:buSzPts val="2000"/>
              <a:buChar char="○"/>
              <a:defRPr sz="2000"/>
            </a:lvl2pPr>
            <a:lvl3pPr marL="1371600" lvl="2" indent="-342900" algn="l" rtl="0">
              <a:spcBef>
                <a:spcPts val="1600"/>
              </a:spcBef>
              <a:spcAft>
                <a:spcPts val="0"/>
              </a:spcAft>
              <a:buSzPts val="1800"/>
              <a:buChar char="■"/>
              <a:defRPr sz="1800"/>
            </a:lvl3pPr>
            <a:lvl4pPr marL="1828800" lvl="3" indent="-330200" algn="l" rtl="0">
              <a:spcBef>
                <a:spcPts val="1600"/>
              </a:spcBef>
              <a:spcAft>
                <a:spcPts val="0"/>
              </a:spcAft>
              <a:buSzPts val="1600"/>
              <a:buChar char="●"/>
              <a:defRPr sz="1600"/>
            </a:lvl4pPr>
            <a:lvl5pPr marL="2286000" lvl="4" indent="-330200" algn="l" rtl="0">
              <a:spcBef>
                <a:spcPts val="1600"/>
              </a:spcBef>
              <a:spcAft>
                <a:spcPts val="0"/>
              </a:spcAft>
              <a:buSzPts val="1600"/>
              <a:buChar char="○"/>
              <a:defRPr sz="1600"/>
            </a:lvl5pPr>
            <a:lvl6pPr marL="2743200" lvl="5" indent="-342900" algn="l" rtl="0">
              <a:spcBef>
                <a:spcPts val="1600"/>
              </a:spcBef>
              <a:spcAft>
                <a:spcPts val="0"/>
              </a:spcAft>
              <a:buSzPts val="1800"/>
              <a:buChar char="■"/>
              <a:defRPr/>
            </a:lvl6pPr>
            <a:lvl7pPr marL="3200400" lvl="6" indent="-342900" algn="l" rtl="0">
              <a:spcBef>
                <a:spcPts val="1600"/>
              </a:spcBef>
              <a:spcAft>
                <a:spcPts val="0"/>
              </a:spcAft>
              <a:buSzPts val="1800"/>
              <a:buChar char="●"/>
              <a:defRPr/>
            </a:lvl7pPr>
            <a:lvl8pPr marL="3657600" lvl="7" indent="-342900" algn="l" rtl="0">
              <a:spcBef>
                <a:spcPts val="1600"/>
              </a:spcBef>
              <a:spcAft>
                <a:spcPts val="0"/>
              </a:spcAft>
              <a:buSzPts val="1800"/>
              <a:buChar char="○"/>
              <a:defRPr/>
            </a:lvl8pPr>
            <a:lvl9pPr marL="4114800" lvl="8" indent="-342900" algn="l" rtl="0">
              <a:spcBef>
                <a:spcPts val="1600"/>
              </a:spcBef>
              <a:spcAft>
                <a:spcPts val="1600"/>
              </a:spcAft>
              <a:buSzPts val="1800"/>
              <a:buChar char="■"/>
              <a:defRPr/>
            </a:lvl9pPr>
          </a:lstStyle>
          <a:p>
            <a:endParaRPr/>
          </a:p>
        </p:txBody>
      </p:sp>
      <p:sp>
        <p:nvSpPr>
          <p:cNvPr id="66" name="Google Shape;66;g8e69cef865_0_930"/>
          <p:cNvSpPr txBox="1">
            <a:spLocks noGrp="1"/>
          </p:cNvSpPr>
          <p:nvPr>
            <p:ph type="dt" idx="10"/>
          </p:nvPr>
        </p:nvSpPr>
        <p:spPr>
          <a:xfrm>
            <a:off x="6727032" y="6407944"/>
            <a:ext cx="1920300" cy="3657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g8e69cef865_0_930"/>
          <p:cNvSpPr txBox="1">
            <a:spLocks noGrp="1"/>
          </p:cNvSpPr>
          <p:nvPr>
            <p:ph type="ftr" idx="11"/>
          </p:nvPr>
        </p:nvSpPr>
        <p:spPr>
          <a:xfrm>
            <a:off x="4380072" y="6407944"/>
            <a:ext cx="2350800" cy="3651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8e69cef865_0_930"/>
          <p:cNvSpPr txBox="1">
            <a:spLocks noGrp="1"/>
          </p:cNvSpPr>
          <p:nvPr>
            <p:ph type="sldNum" idx="12"/>
          </p:nvPr>
        </p:nvSpPr>
        <p:spPr>
          <a:xfrm>
            <a:off x="8647272" y="6407944"/>
            <a:ext cx="365700" cy="365100"/>
          </a:xfrm>
          <a:prstGeom prst="rect">
            <a:avLst/>
          </a:prstGeom>
          <a:noFill/>
          <a:ln>
            <a:noFill/>
          </a:ln>
        </p:spPr>
        <p:txBody>
          <a:bodyPr spcFirstLastPara="1" wrap="square" lIns="91425" tIns="45700" rIns="91425" bIns="4570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5"/>
        <p:cNvGrpSpPr/>
        <p:nvPr/>
      </p:nvGrpSpPr>
      <p:grpSpPr>
        <a:xfrm>
          <a:off x="0" y="0"/>
          <a:ext cx="0" cy="0"/>
          <a:chOff x="0" y="0"/>
          <a:chExt cx="0" cy="0"/>
        </a:xfrm>
      </p:grpSpPr>
      <p:sp>
        <p:nvSpPr>
          <p:cNvPr id="16" name="Google Shape;16;g8e69cef865_0_885"/>
          <p:cNvSpPr/>
          <p:nvPr/>
        </p:nvSpPr>
        <p:spPr>
          <a:xfrm rot="5400000">
            <a:off x="4543650" y="744450"/>
            <a:ext cx="567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8e69cef865_0_885"/>
          <p:cNvSpPr txBox="1">
            <a:spLocks noGrp="1"/>
          </p:cNvSpPr>
          <p:nvPr>
            <p:ph type="title"/>
          </p:nvPr>
        </p:nvSpPr>
        <p:spPr>
          <a:xfrm>
            <a:off x="344250" y="1871800"/>
            <a:ext cx="8455500" cy="28623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g8e69cef865_0_885"/>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g8e69cef865_0_88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g8e69cef865_0_889"/>
          <p:cNvSpPr txBox="1">
            <a:spLocks noGrp="1"/>
          </p:cNvSpPr>
          <p:nvPr>
            <p:ph type="body" idx="1"/>
          </p:nvPr>
        </p:nvSpPr>
        <p:spPr>
          <a:xfrm>
            <a:off x="311700" y="1645433"/>
            <a:ext cx="8520600" cy="44463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g8e69cef865_0_889"/>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g8e69cef865_0_89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g8e69cef865_0_893"/>
          <p:cNvSpPr txBox="1">
            <a:spLocks noGrp="1"/>
          </p:cNvSpPr>
          <p:nvPr>
            <p:ph type="body" idx="1"/>
          </p:nvPr>
        </p:nvSpPr>
        <p:spPr>
          <a:xfrm>
            <a:off x="311700" y="1645400"/>
            <a:ext cx="3999900" cy="4446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g8e69cef865_0_893"/>
          <p:cNvSpPr txBox="1">
            <a:spLocks noGrp="1"/>
          </p:cNvSpPr>
          <p:nvPr>
            <p:ph type="body" idx="2"/>
          </p:nvPr>
        </p:nvSpPr>
        <p:spPr>
          <a:xfrm>
            <a:off x="4832400" y="1645400"/>
            <a:ext cx="3999900" cy="4446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g8e69cef865_0_893"/>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g8e69cef865_0_89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g8e69cef865_0_89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g8e69cef865_0_901"/>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g8e69cef865_0_901"/>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g8e69cef865_0_901"/>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5"/>
        <p:cNvGrpSpPr/>
        <p:nvPr/>
      </p:nvGrpSpPr>
      <p:grpSpPr>
        <a:xfrm>
          <a:off x="0" y="0"/>
          <a:ext cx="0" cy="0"/>
          <a:chOff x="0" y="0"/>
          <a:chExt cx="0" cy="0"/>
        </a:xfrm>
      </p:grpSpPr>
      <p:sp>
        <p:nvSpPr>
          <p:cNvPr id="36" name="Google Shape;36;g8e69cef865_0_905"/>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g8e69cef865_0_905"/>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g8e69cef865_0_908"/>
          <p:cNvSpPr/>
          <p:nvPr/>
        </p:nvSpPr>
        <p:spPr>
          <a:xfrm>
            <a:off x="4572000" y="-100"/>
            <a:ext cx="4572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g8e69cef865_0_908"/>
          <p:cNvCxnSpPr/>
          <p:nvPr/>
        </p:nvCxnSpPr>
        <p:spPr>
          <a:xfrm>
            <a:off x="5029675" y="5994000"/>
            <a:ext cx="468300" cy="0"/>
          </a:xfrm>
          <a:prstGeom prst="straightConnector1">
            <a:avLst/>
          </a:prstGeom>
          <a:noFill/>
          <a:ln w="19050" cap="flat" cmpd="sng">
            <a:solidFill>
              <a:schemeClr val="dk2"/>
            </a:solidFill>
            <a:prstDash val="solid"/>
            <a:round/>
            <a:headEnd type="none" w="sm" len="sm"/>
            <a:tailEnd type="none" w="sm" len="sm"/>
          </a:ln>
        </p:spPr>
      </p:cxnSp>
      <p:sp>
        <p:nvSpPr>
          <p:cNvPr id="41" name="Google Shape;41;g8e69cef865_0_908"/>
          <p:cNvSpPr txBox="1">
            <a:spLocks noGrp="1"/>
          </p:cNvSpPr>
          <p:nvPr>
            <p:ph type="title"/>
          </p:nvPr>
        </p:nvSpPr>
        <p:spPr>
          <a:xfrm>
            <a:off x="265500" y="1442233"/>
            <a:ext cx="4045200" cy="23817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g8e69cef865_0_908"/>
          <p:cNvSpPr txBox="1">
            <a:spLocks noGrp="1"/>
          </p:cNvSpPr>
          <p:nvPr>
            <p:ph type="subTitle" idx="1"/>
          </p:nvPr>
        </p:nvSpPr>
        <p:spPr>
          <a:xfrm>
            <a:off x="265500" y="3895201"/>
            <a:ext cx="40452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g8e69cef865_0_908"/>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highlight>
                  <a:schemeClr val="lt1"/>
                </a:highlight>
              </a:defRPr>
            </a:lvl1pPr>
            <a:lvl2pPr marL="914400" lvl="1" indent="-317500">
              <a:spcBef>
                <a:spcPts val="1600"/>
              </a:spcBef>
              <a:spcAft>
                <a:spcPts val="0"/>
              </a:spcAft>
              <a:buSzPts val="1400"/>
              <a:buChar char="○"/>
              <a:defRPr>
                <a:highlight>
                  <a:schemeClr val="lt1"/>
                </a:highlight>
              </a:defRPr>
            </a:lvl2pPr>
            <a:lvl3pPr marL="1371600" lvl="2" indent="-317500">
              <a:spcBef>
                <a:spcPts val="1600"/>
              </a:spcBef>
              <a:spcAft>
                <a:spcPts val="0"/>
              </a:spcAft>
              <a:buSzPts val="1400"/>
              <a:buChar char="■"/>
              <a:defRPr>
                <a:highlight>
                  <a:schemeClr val="lt1"/>
                </a:highlight>
              </a:defRPr>
            </a:lvl3pPr>
            <a:lvl4pPr marL="1828800" lvl="3" indent="-317500">
              <a:spcBef>
                <a:spcPts val="1600"/>
              </a:spcBef>
              <a:spcAft>
                <a:spcPts val="0"/>
              </a:spcAft>
              <a:buSzPts val="1400"/>
              <a:buChar char="●"/>
              <a:defRPr>
                <a:highlight>
                  <a:schemeClr val="lt1"/>
                </a:highlight>
              </a:defRPr>
            </a:lvl4pPr>
            <a:lvl5pPr marL="2286000" lvl="4" indent="-317500">
              <a:spcBef>
                <a:spcPts val="1600"/>
              </a:spcBef>
              <a:spcAft>
                <a:spcPts val="0"/>
              </a:spcAft>
              <a:buSzPts val="1400"/>
              <a:buChar char="○"/>
              <a:defRPr>
                <a:highlight>
                  <a:schemeClr val="lt1"/>
                </a:highlight>
              </a:defRPr>
            </a:lvl5pPr>
            <a:lvl6pPr marL="2743200" lvl="5" indent="-317500">
              <a:spcBef>
                <a:spcPts val="1600"/>
              </a:spcBef>
              <a:spcAft>
                <a:spcPts val="0"/>
              </a:spcAft>
              <a:buSzPts val="1400"/>
              <a:buChar char="■"/>
              <a:defRPr>
                <a:highlight>
                  <a:schemeClr val="lt1"/>
                </a:highlight>
              </a:defRPr>
            </a:lvl6pPr>
            <a:lvl7pPr marL="3200400" lvl="6" indent="-317500">
              <a:spcBef>
                <a:spcPts val="1600"/>
              </a:spcBef>
              <a:spcAft>
                <a:spcPts val="0"/>
              </a:spcAft>
              <a:buSzPts val="1400"/>
              <a:buChar char="●"/>
              <a:defRPr>
                <a:highlight>
                  <a:schemeClr val="lt1"/>
                </a:highlight>
              </a:defRPr>
            </a:lvl7pPr>
            <a:lvl8pPr marL="3657600" lvl="7" indent="-317500">
              <a:spcBef>
                <a:spcPts val="1600"/>
              </a:spcBef>
              <a:spcAft>
                <a:spcPts val="0"/>
              </a:spcAft>
              <a:buSzPts val="1400"/>
              <a:buChar char="○"/>
              <a:defRPr>
                <a:highlight>
                  <a:schemeClr val="lt1"/>
                </a:highlight>
              </a:defRPr>
            </a:lvl8pPr>
            <a:lvl9pPr marL="4114800" lvl="8" indent="-317500">
              <a:spcBef>
                <a:spcPts val="1600"/>
              </a:spcBef>
              <a:spcAft>
                <a:spcPts val="1600"/>
              </a:spcAft>
              <a:buSzPts val="1400"/>
              <a:buChar char="■"/>
              <a:defRPr>
                <a:highlight>
                  <a:schemeClr val="lt1"/>
                </a:highlight>
              </a:defRPr>
            </a:lvl9pPr>
          </a:lstStyle>
          <a:p>
            <a:endParaRPr/>
          </a:p>
        </p:txBody>
      </p:sp>
      <p:sp>
        <p:nvSpPr>
          <p:cNvPr id="44" name="Google Shape;44;g8e69cef865_0_90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8e69cef865_0_915"/>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highlight>
                  <a:schemeClr val="dk1"/>
                </a:highlight>
              </a:defRPr>
            </a:lvl1pPr>
          </a:lstStyle>
          <a:p>
            <a:endParaRPr/>
          </a:p>
        </p:txBody>
      </p:sp>
      <p:sp>
        <p:nvSpPr>
          <p:cNvPr id="47" name="Google Shape;47;g8e69cef865_0_915"/>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op">
    <p:bg>
      <p:bgPr>
        <a:solidFill>
          <a:schemeClr val="lt1"/>
        </a:solidFill>
        <a:effectLst/>
      </p:bgPr>
    </p:bg>
    <p:spTree>
      <p:nvGrpSpPr>
        <p:cNvPr id="1" name="Shape 5"/>
        <p:cNvGrpSpPr/>
        <p:nvPr/>
      </p:nvGrpSpPr>
      <p:grpSpPr>
        <a:xfrm>
          <a:off x="0" y="0"/>
          <a:ext cx="0" cy="0"/>
          <a:chOff x="0" y="0"/>
          <a:chExt cx="0" cy="0"/>
        </a:xfrm>
      </p:grpSpPr>
      <p:sp>
        <p:nvSpPr>
          <p:cNvPr id="6" name="Google Shape;6;g8e69cef865_0_87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g8e69cef865_0_875"/>
          <p:cNvSpPr txBox="1">
            <a:spLocks noGrp="1"/>
          </p:cNvSpPr>
          <p:nvPr>
            <p:ph type="body" idx="1"/>
          </p:nvPr>
        </p:nvSpPr>
        <p:spPr>
          <a:xfrm>
            <a:off x="311700" y="1645433"/>
            <a:ext cx="8520600" cy="44463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g8e69cef865_0_875"/>
          <p:cNvSpPr txBox="1">
            <a:spLocks noGrp="1"/>
          </p:cNvSpPr>
          <p:nvPr>
            <p:ph type="sldNum" idx="12"/>
          </p:nvPr>
        </p:nvSpPr>
        <p:spPr>
          <a:xfrm>
            <a:off x="8497999" y="6251679"/>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dunote.com/effectiveness-efficiency-productivity-management"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dunote.com/methods-of-loan-pricing"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344250" y="1871800"/>
            <a:ext cx="8455500" cy="2862300"/>
          </a:xfrm>
          <a:prstGeom prst="rect">
            <a:avLst/>
          </a:prstGeom>
          <a:noFill/>
          <a:ln>
            <a:noFill/>
          </a:ln>
        </p:spPr>
        <p:txBody>
          <a:bodyPr spcFirstLastPara="1" wrap="square" lIns="91425" tIns="45700" rIns="91425" bIns="45700" anchor="b" anchorCtr="0">
            <a:normAutofit/>
          </a:bodyPr>
          <a:lstStyle/>
          <a:p>
            <a:pPr marL="0" lvl="0" indent="0" algn="r" rtl="0">
              <a:spcBef>
                <a:spcPts val="0"/>
              </a:spcBef>
              <a:spcAft>
                <a:spcPts val="0"/>
              </a:spcAft>
              <a:buClr>
                <a:schemeClr val="dk2"/>
              </a:buClr>
              <a:buSzPts val="5400"/>
              <a:buFont typeface="Lucida Sans"/>
              <a:buNone/>
            </a:pPr>
            <a:endParaRPr sz="6500" u="sng"/>
          </a:p>
          <a:p>
            <a:pPr marL="0" lvl="0" indent="0" algn="r" rtl="0">
              <a:spcBef>
                <a:spcPts val="0"/>
              </a:spcBef>
              <a:spcAft>
                <a:spcPts val="0"/>
              </a:spcAft>
              <a:buClr>
                <a:schemeClr val="dk2"/>
              </a:buClr>
              <a:buSzPts val="5400"/>
              <a:buFont typeface="Lucida Sans"/>
              <a:buNone/>
            </a:pPr>
            <a:r>
              <a:rPr lang="en-IN" sz="4700" u="sng"/>
              <a:t>FOUNDATION COURSE III</a:t>
            </a:r>
            <a:r>
              <a:rPr lang="en-IN" sz="5400" u="sng"/>
              <a:t> Chapter 1</a:t>
            </a:r>
            <a:endParaRPr sz="5400" u="sng"/>
          </a:p>
        </p:txBody>
      </p:sp>
      <p:sp>
        <p:nvSpPr>
          <p:cNvPr id="74" name="Google Shape;74;p1"/>
          <p:cNvSpPr txBox="1">
            <a:spLocks noGrp="1"/>
          </p:cNvSpPr>
          <p:nvPr>
            <p:ph type="subTitle" idx="1"/>
          </p:nvPr>
        </p:nvSpPr>
        <p:spPr>
          <a:xfrm>
            <a:off x="344250" y="4734200"/>
            <a:ext cx="4910100" cy="770400"/>
          </a:xfrm>
          <a:prstGeom prst="rect">
            <a:avLst/>
          </a:prstGeom>
          <a:noFill/>
          <a:ln>
            <a:noFill/>
          </a:ln>
        </p:spPr>
        <p:txBody>
          <a:bodyPr spcFirstLastPara="1" wrap="square" lIns="45700" tIns="45700" rIns="45700" bIns="45700" anchor="t" anchorCtr="0">
            <a:normAutofit/>
          </a:bodyPr>
          <a:lstStyle/>
          <a:p>
            <a:pPr marL="0" marR="64008" lvl="0" indent="0" algn="r" rtl="0">
              <a:lnSpc>
                <a:spcPct val="80000"/>
              </a:lnSpc>
              <a:spcBef>
                <a:spcPts val="0"/>
              </a:spcBef>
              <a:spcAft>
                <a:spcPts val="0"/>
              </a:spcAft>
              <a:buSzPts val="2846"/>
              <a:buNone/>
            </a:pPr>
            <a:r>
              <a:rPr lang="en-IN" sz="4185" b="1" i="1">
                <a:solidFill>
                  <a:srgbClr val="3F3F3F"/>
                </a:solidFill>
              </a:rPr>
              <a:t>Introduction to banking sector</a:t>
            </a:r>
            <a:endParaRPr sz="2092" b="1" i="1">
              <a:solidFill>
                <a:srgbClr val="3F3F3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8ce568a6fc_0_14"/>
          <p:cNvSpPr txBox="1">
            <a:spLocks noGrp="1"/>
          </p:cNvSpPr>
          <p:nvPr>
            <p:ph type="body" idx="1"/>
          </p:nvPr>
        </p:nvSpPr>
        <p:spPr>
          <a:xfrm>
            <a:off x="457200" y="1481328"/>
            <a:ext cx="8229600" cy="4526100"/>
          </a:xfrm>
          <a:prstGeom prst="rect">
            <a:avLst/>
          </a:prstGeom>
        </p:spPr>
        <p:txBody>
          <a:bodyPr spcFirstLastPara="1" wrap="square" lIns="91425" tIns="45700" rIns="91425" bIns="45700" anchor="t" anchorCtr="0">
            <a:noAutofit/>
          </a:bodyPr>
          <a:lstStyle/>
          <a:p>
            <a:pPr marL="365760" lvl="0" indent="-256032" algn="l" rtl="0">
              <a:spcBef>
                <a:spcPts val="400"/>
              </a:spcBef>
              <a:spcAft>
                <a:spcPts val="0"/>
              </a:spcAft>
              <a:buSzPts val="1836"/>
              <a:buChar char="●"/>
            </a:pPr>
            <a:r>
              <a:rPr lang="en-IN"/>
              <a:t>Principle of Service</a:t>
            </a:r>
            <a:endParaRPr/>
          </a:p>
          <a:p>
            <a:pPr marL="0" lvl="0" indent="0" algn="l" rtl="0">
              <a:spcBef>
                <a:spcPts val="400"/>
              </a:spcBef>
              <a:spcAft>
                <a:spcPts val="0"/>
              </a:spcAft>
              <a:buNone/>
            </a:pPr>
            <a:r>
              <a:rPr lang="en-IN" sz="1350">
                <a:solidFill>
                  <a:srgbClr val="151515"/>
                </a:solidFill>
                <a:highlight>
                  <a:srgbClr val="FFFFFF"/>
                </a:highlight>
                <a:latin typeface="Roboto"/>
                <a:ea typeface="Roboto"/>
                <a:cs typeface="Roboto"/>
                <a:sym typeface="Roboto"/>
              </a:rPr>
              <a:t>The commercial bank ensures the best services to their customers. The success of a bank depends on the services provided by the bank. The customer chooses those banks that provide improved services.</a:t>
            </a:r>
            <a:endParaRPr/>
          </a:p>
          <a:p>
            <a:pPr marL="365760" lvl="0" indent="-256032" algn="l" rtl="0">
              <a:spcBef>
                <a:spcPts val="400"/>
              </a:spcBef>
              <a:spcAft>
                <a:spcPts val="0"/>
              </a:spcAft>
              <a:buSzPts val="1836"/>
              <a:buChar char="●"/>
            </a:pPr>
            <a:r>
              <a:rPr lang="en-IN"/>
              <a:t>Principle of Secrecy</a:t>
            </a:r>
            <a:endParaRPr/>
          </a:p>
          <a:p>
            <a:pPr marL="0" lvl="0" indent="0" algn="l" rtl="0">
              <a:spcBef>
                <a:spcPts val="0"/>
              </a:spcBef>
              <a:spcAft>
                <a:spcPts val="0"/>
              </a:spcAft>
              <a:buNone/>
            </a:pPr>
            <a:r>
              <a:rPr lang="en-IN" sz="1350">
                <a:solidFill>
                  <a:srgbClr val="151515"/>
                </a:solidFill>
                <a:highlight>
                  <a:srgbClr val="FFFFFF"/>
                </a:highlight>
                <a:latin typeface="Roboto"/>
                <a:ea typeface="Roboto"/>
                <a:cs typeface="Roboto"/>
                <a:sym typeface="Roboto"/>
              </a:rPr>
              <a:t>The commercial bank should operate their business efficiently. So that they can succeed at the objective.</a:t>
            </a:r>
            <a:endParaRPr sz="1350">
              <a:solidFill>
                <a:srgbClr val="151515"/>
              </a:solidFill>
              <a:highlight>
                <a:srgbClr val="FFFFFF"/>
              </a:highlight>
              <a:latin typeface="Roboto"/>
              <a:ea typeface="Roboto"/>
              <a:cs typeface="Roboto"/>
              <a:sym typeface="Roboto"/>
            </a:endParaRPr>
          </a:p>
          <a:p>
            <a:pPr marL="0" lvl="0" indent="0" algn="l" rtl="0">
              <a:spcBef>
                <a:spcPts val="1500"/>
              </a:spcBef>
              <a:spcAft>
                <a:spcPts val="0"/>
              </a:spcAft>
              <a:buNone/>
            </a:pPr>
            <a:r>
              <a:rPr lang="en-IN" sz="1350">
                <a:solidFill>
                  <a:srgbClr val="151515"/>
                </a:solidFill>
                <a:highlight>
                  <a:srgbClr val="FFFFFF"/>
                </a:highlight>
                <a:latin typeface="Roboto"/>
                <a:ea typeface="Roboto"/>
                <a:cs typeface="Roboto"/>
                <a:sym typeface="Roboto"/>
              </a:rPr>
              <a:t>In this competitive market, there is no alternative way without efficiency in management. So commercial bank must train their em</a:t>
            </a:r>
            <a:r>
              <a:rPr lang="en-IN" sz="1350">
                <a:solidFill>
                  <a:srgbClr val="000000"/>
                </a:solidFill>
                <a:highlight>
                  <a:srgbClr val="FFFFFF"/>
                </a:highlight>
                <a:latin typeface="Roboto"/>
                <a:ea typeface="Roboto"/>
                <a:cs typeface="Roboto"/>
                <a:sym typeface="Roboto"/>
              </a:rPr>
              <a:t>ployees to </a:t>
            </a:r>
            <a:r>
              <a:rPr lang="en-IN" sz="1350" b="1">
                <a:solidFill>
                  <a:srgbClr val="000000"/>
                </a:solidFill>
                <a:highlight>
                  <a:srgbClr val="FFFFFF"/>
                </a:highlight>
                <a:uFill>
                  <a:noFill/>
                </a:uFill>
                <a:latin typeface="Roboto"/>
                <a:ea typeface="Roboto"/>
                <a:cs typeface="Roboto"/>
                <a:sym typeface="Roboto"/>
                <a:hlinkClick r:id="rId3"/>
              </a:rPr>
              <a:t>increase the efficiency in management</a:t>
            </a:r>
            <a:r>
              <a:rPr lang="en-IN" sz="1350">
                <a:solidFill>
                  <a:srgbClr val="000000"/>
                </a:solidFill>
                <a:highlight>
                  <a:srgbClr val="FFFFFF"/>
                </a:highlight>
                <a:latin typeface="Roboto"/>
                <a:ea typeface="Roboto"/>
                <a:cs typeface="Roboto"/>
                <a:sym typeface="Roboto"/>
              </a:rPr>
              <a:t>.</a:t>
            </a:r>
            <a:endParaRPr sz="1350">
              <a:solidFill>
                <a:srgbClr val="000000"/>
              </a:solidFill>
              <a:highlight>
                <a:srgbClr val="FFFFFF"/>
              </a:highlight>
              <a:latin typeface="Roboto"/>
              <a:ea typeface="Roboto"/>
              <a:cs typeface="Roboto"/>
              <a:sym typeface="Roboto"/>
            </a:endParaRPr>
          </a:p>
          <a:p>
            <a:pPr marL="365760" lvl="0" indent="-256032" algn="l" rtl="0">
              <a:spcBef>
                <a:spcPts val="1500"/>
              </a:spcBef>
              <a:spcAft>
                <a:spcPts val="0"/>
              </a:spcAft>
              <a:buSzPts val="1836"/>
              <a:buChar char="●"/>
            </a:pPr>
            <a:r>
              <a:rPr lang="en-IN"/>
              <a:t>Principle of Location</a:t>
            </a:r>
            <a:endParaRPr/>
          </a:p>
          <a:p>
            <a:pPr marL="365760" lvl="0" indent="0" algn="l" rtl="0">
              <a:spcBef>
                <a:spcPts val="400"/>
              </a:spcBef>
              <a:spcAft>
                <a:spcPts val="0"/>
              </a:spcAft>
              <a:buNone/>
            </a:pPr>
            <a:r>
              <a:rPr lang="en-IN" sz="1350">
                <a:solidFill>
                  <a:srgbClr val="151515"/>
                </a:solidFill>
                <a:highlight>
                  <a:srgbClr val="FFFFFF"/>
                </a:highlight>
                <a:latin typeface="Roboto"/>
                <a:ea typeface="Roboto"/>
                <a:cs typeface="Roboto"/>
                <a:sym typeface="Roboto"/>
              </a:rPr>
              <a:t>Commercial banks must have to locate their branches in the commercial area where many customers are available. The location must be safe for the customers and an easy communication system must exist.</a:t>
            </a:r>
            <a:endParaRPr/>
          </a:p>
          <a:p>
            <a:pPr marL="0" lvl="0" indent="0" algn="l" rtl="0">
              <a:spcBef>
                <a:spcPts val="400"/>
              </a:spcBef>
              <a:spcAft>
                <a:spcPts val="0"/>
              </a:spcAft>
              <a:buClr>
                <a:schemeClr val="dk2"/>
              </a:buClr>
              <a:buSzPts val="1100"/>
              <a:buFont typeface="Arial"/>
              <a:buNone/>
            </a:pPr>
            <a:endParaRPr/>
          </a:p>
          <a:p>
            <a:pPr marL="0" lvl="0" indent="0" algn="l" rtl="0">
              <a:spcBef>
                <a:spcPts val="400"/>
              </a:spcBef>
              <a:spcAft>
                <a:spcPts val="0"/>
              </a:spcAft>
              <a:buNone/>
            </a:pPr>
            <a:endParaRPr/>
          </a:p>
        </p:txBody>
      </p:sp>
      <p:sp>
        <p:nvSpPr>
          <p:cNvPr id="133" name="Google Shape;133;g8ce568a6fc_0_1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100"/>
              <a:buFont typeface="Lucida Sans"/>
              <a:buNone/>
            </a:pPr>
            <a:r>
              <a:rPr lang="en-IN"/>
              <a:t>Principles Of Banking:-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8ce568a6fc_0_24"/>
          <p:cNvSpPr txBox="1">
            <a:spLocks noGrp="1"/>
          </p:cNvSpPr>
          <p:nvPr>
            <p:ph type="body" idx="1"/>
          </p:nvPr>
        </p:nvSpPr>
        <p:spPr>
          <a:xfrm>
            <a:off x="457200" y="1481328"/>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a:p>
            <a:pPr marL="365760" lvl="0" indent="-264033" algn="l" rtl="0">
              <a:spcBef>
                <a:spcPts val="0"/>
              </a:spcBef>
              <a:spcAft>
                <a:spcPts val="0"/>
              </a:spcAft>
              <a:buClr>
                <a:srgbClr val="151515"/>
              </a:buClr>
              <a:buSzPts val="1350"/>
              <a:buFont typeface="Roboto"/>
              <a:buChar char="●"/>
            </a:pPr>
            <a:r>
              <a:rPr lang="en-IN" sz="1350">
                <a:solidFill>
                  <a:srgbClr val="151515"/>
                </a:solidFill>
                <a:highlight>
                  <a:srgbClr val="FFFFFF"/>
                </a:highlight>
                <a:latin typeface="Roboto"/>
                <a:ea typeface="Roboto"/>
                <a:cs typeface="Roboto"/>
                <a:sym typeface="Roboto"/>
              </a:rPr>
              <a:t>The principle of goodwill.</a:t>
            </a:r>
            <a:endParaRPr sz="1350">
              <a:solidFill>
                <a:srgbClr val="151515"/>
              </a:solidFill>
              <a:highlight>
                <a:srgbClr val="FFFFFF"/>
              </a:highlight>
              <a:latin typeface="Roboto"/>
              <a:ea typeface="Roboto"/>
              <a:cs typeface="Roboto"/>
              <a:sym typeface="Roboto"/>
            </a:endParaRPr>
          </a:p>
          <a:p>
            <a:pPr marL="365760" lvl="0" indent="-264033" algn="l" rtl="0">
              <a:spcBef>
                <a:spcPts val="0"/>
              </a:spcBef>
              <a:spcAft>
                <a:spcPts val="0"/>
              </a:spcAft>
              <a:buClr>
                <a:srgbClr val="151515"/>
              </a:buClr>
              <a:buSzPts val="1350"/>
              <a:buFont typeface="Roboto"/>
              <a:buChar char="●"/>
            </a:pPr>
            <a:r>
              <a:rPr lang="en-IN" sz="1350">
                <a:solidFill>
                  <a:srgbClr val="151515"/>
                </a:solidFill>
                <a:highlight>
                  <a:srgbClr val="FFFFFF"/>
                </a:highlight>
                <a:latin typeface="Roboto"/>
                <a:ea typeface="Roboto"/>
                <a:cs typeface="Roboto"/>
                <a:sym typeface="Roboto"/>
              </a:rPr>
              <a:t>The principle of the economy.</a:t>
            </a:r>
            <a:endParaRPr sz="1350">
              <a:solidFill>
                <a:srgbClr val="151515"/>
              </a:solidFill>
              <a:highlight>
                <a:srgbClr val="FFFFFF"/>
              </a:highlight>
              <a:latin typeface="Roboto"/>
              <a:ea typeface="Roboto"/>
              <a:cs typeface="Roboto"/>
              <a:sym typeface="Roboto"/>
            </a:endParaRPr>
          </a:p>
          <a:p>
            <a:pPr marL="365760" lvl="0" indent="-264033" algn="l" rtl="0">
              <a:spcBef>
                <a:spcPts val="0"/>
              </a:spcBef>
              <a:spcAft>
                <a:spcPts val="0"/>
              </a:spcAft>
              <a:buClr>
                <a:srgbClr val="151515"/>
              </a:buClr>
              <a:buSzPts val="1350"/>
              <a:buFont typeface="Roboto"/>
              <a:buChar char="●"/>
            </a:pPr>
            <a:r>
              <a:rPr lang="en-IN" sz="1350">
                <a:solidFill>
                  <a:srgbClr val="151515"/>
                </a:solidFill>
                <a:highlight>
                  <a:srgbClr val="FFFFFF"/>
                </a:highlight>
                <a:latin typeface="Roboto"/>
                <a:ea typeface="Roboto"/>
                <a:cs typeface="Roboto"/>
                <a:sym typeface="Roboto"/>
              </a:rPr>
              <a:t>The principle of technology.</a:t>
            </a:r>
            <a:endParaRPr sz="1350">
              <a:solidFill>
                <a:srgbClr val="151515"/>
              </a:solidFill>
              <a:highlight>
                <a:srgbClr val="FFFFFF"/>
              </a:highlight>
              <a:latin typeface="Roboto"/>
              <a:ea typeface="Roboto"/>
              <a:cs typeface="Roboto"/>
              <a:sym typeface="Roboto"/>
            </a:endParaRPr>
          </a:p>
          <a:p>
            <a:pPr marL="365760" lvl="0" indent="-264033" algn="l" rtl="0">
              <a:spcBef>
                <a:spcPts val="0"/>
              </a:spcBef>
              <a:spcAft>
                <a:spcPts val="0"/>
              </a:spcAft>
              <a:buClr>
                <a:srgbClr val="151515"/>
              </a:buClr>
              <a:buSzPts val="1350"/>
              <a:buFont typeface="Roboto"/>
              <a:buChar char="●"/>
            </a:pPr>
            <a:r>
              <a:rPr lang="en-IN" sz="1350">
                <a:solidFill>
                  <a:srgbClr val="151515"/>
                </a:solidFill>
                <a:highlight>
                  <a:srgbClr val="FFFFFF"/>
                </a:highlight>
                <a:latin typeface="Roboto"/>
                <a:ea typeface="Roboto"/>
                <a:cs typeface="Roboto"/>
                <a:sym typeface="Roboto"/>
              </a:rPr>
              <a:t>The principle of publicity.</a:t>
            </a:r>
            <a:endParaRPr sz="1350">
              <a:solidFill>
                <a:srgbClr val="151515"/>
              </a:solidFill>
              <a:highlight>
                <a:srgbClr val="FFFFFF"/>
              </a:highlight>
              <a:latin typeface="Roboto"/>
              <a:ea typeface="Roboto"/>
              <a:cs typeface="Roboto"/>
              <a:sym typeface="Roboto"/>
            </a:endParaRPr>
          </a:p>
          <a:p>
            <a:pPr marL="365760" lvl="0" indent="0" algn="l" rtl="0">
              <a:spcBef>
                <a:spcPts val="4500"/>
              </a:spcBef>
              <a:spcAft>
                <a:spcPts val="0"/>
              </a:spcAft>
              <a:buNone/>
            </a:pPr>
            <a:endParaRPr/>
          </a:p>
          <a:p>
            <a:pPr marL="0" lvl="0" indent="0" algn="l" rtl="0">
              <a:spcBef>
                <a:spcPts val="400"/>
              </a:spcBef>
              <a:spcAft>
                <a:spcPts val="0"/>
              </a:spcAft>
              <a:buNone/>
            </a:pPr>
            <a:endParaRPr/>
          </a:p>
        </p:txBody>
      </p:sp>
      <p:sp>
        <p:nvSpPr>
          <p:cNvPr id="139" name="Google Shape;139;g8ce568a6fc_0_2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N"/>
              <a:t>OTHER PRINCIPLES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8ce568a6fc_0_30"/>
          <p:cNvSpPr txBox="1">
            <a:spLocks noGrp="1"/>
          </p:cNvSpPr>
          <p:nvPr>
            <p:ph type="body" idx="1"/>
          </p:nvPr>
        </p:nvSpPr>
        <p:spPr>
          <a:xfrm>
            <a:off x="457200" y="1481328"/>
            <a:ext cx="8229600" cy="4526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145" name="Google Shape;145;g8ce568a6fc_0_3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N" sz="4800"/>
              <a:t>?</a:t>
            </a:r>
            <a:endParaRPr sz="4800"/>
          </a:p>
        </p:txBody>
      </p:sp>
      <p:pic>
        <p:nvPicPr>
          <p:cNvPr id="146" name="Google Shape;146;g8ce568a6fc_0_30"/>
          <p:cNvPicPr preferRelativeResize="0"/>
          <p:nvPr/>
        </p:nvPicPr>
        <p:blipFill>
          <a:blip r:embed="rId3">
            <a:alphaModFix/>
          </a:blip>
          <a:stretch>
            <a:fillRect/>
          </a:stretch>
        </p:blipFill>
        <p:spPr>
          <a:xfrm>
            <a:off x="666750" y="1795463"/>
            <a:ext cx="3676650" cy="2219325"/>
          </a:xfrm>
          <a:prstGeom prst="rect">
            <a:avLst/>
          </a:prstGeom>
          <a:noFill/>
          <a:ln>
            <a:noFill/>
          </a:ln>
        </p:spPr>
      </p:pic>
      <p:pic>
        <p:nvPicPr>
          <p:cNvPr id="147" name="Google Shape;147;g8ce568a6fc_0_30"/>
          <p:cNvPicPr preferRelativeResize="0"/>
          <p:nvPr/>
        </p:nvPicPr>
        <p:blipFill>
          <a:blip r:embed="rId4">
            <a:alphaModFix/>
          </a:blip>
          <a:stretch>
            <a:fillRect/>
          </a:stretch>
        </p:blipFill>
        <p:spPr>
          <a:xfrm>
            <a:off x="4731196" y="1795475"/>
            <a:ext cx="3998476" cy="3000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2000"/>
                                        <p:tgtEl>
                                          <p:spTgt spid="146"/>
                                        </p:tgtEl>
                                        <p:attrNameLst>
                                          <p:attrName>ppt_w</p:attrName>
                                        </p:attrNameLst>
                                      </p:cBhvr>
                                      <p:tavLst>
                                        <p:tav tm="0">
                                          <p:val>
                                            <p:strVal val="0"/>
                                          </p:val>
                                        </p:tav>
                                        <p:tav tm="100000">
                                          <p:val>
                                            <p:strVal val="#ppt_w"/>
                                          </p:val>
                                        </p:tav>
                                      </p:tavLst>
                                    </p:anim>
                                    <p:anim calcmode="lin" valueType="num">
                                      <p:cBhvr additive="base">
                                        <p:cTn id="8" dur="2000"/>
                                        <p:tgtEl>
                                          <p:spTgt spid="14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7"/>
                                        </p:tgtEl>
                                        <p:attrNameLst>
                                          <p:attrName>style.visibility</p:attrName>
                                        </p:attrNameLst>
                                      </p:cBhvr>
                                      <p:to>
                                        <p:strVal val="visible"/>
                                      </p:to>
                                    </p:set>
                                    <p:anim calcmode="lin" valueType="num">
                                      <p:cBhvr additive="base">
                                        <p:cTn id="13" dur="1500"/>
                                        <p:tgtEl>
                                          <p:spTgt spid="147"/>
                                        </p:tgtEl>
                                        <p:attrNameLst>
                                          <p:attrName>ppt_w</p:attrName>
                                        </p:attrNameLst>
                                      </p:cBhvr>
                                      <p:tavLst>
                                        <p:tav tm="0">
                                          <p:val>
                                            <p:strVal val="0"/>
                                          </p:val>
                                        </p:tav>
                                        <p:tav tm="100000">
                                          <p:val>
                                            <p:strVal val="#ppt_w"/>
                                          </p:val>
                                        </p:tav>
                                      </p:tavLst>
                                    </p:anim>
                                    <p:anim calcmode="lin" valueType="num">
                                      <p:cBhvr additive="base">
                                        <p:cTn id="14" dur="1500"/>
                                        <p:tgtEl>
                                          <p:spTgt spid="1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200"/>
              <a:buFont typeface="Lucida Sans"/>
              <a:buNone/>
            </a:pPr>
            <a:r>
              <a:rPr lang="en-IN" sz="3200"/>
              <a:t>Organized Sector V\S Unorganized Sector :-</a:t>
            </a:r>
            <a:endParaRPr sz="3200"/>
          </a:p>
        </p:txBody>
      </p:sp>
      <p:sp>
        <p:nvSpPr>
          <p:cNvPr id="153" name="Google Shape;153;p8"/>
          <p:cNvSpPr txBox="1">
            <a:spLocks noGrp="1"/>
          </p:cNvSpPr>
          <p:nvPr>
            <p:ph type="body" idx="1"/>
          </p:nvPr>
        </p:nvSpPr>
        <p:spPr>
          <a:xfrm rot="10800000" flipH="1">
            <a:off x="323528" y="6669360"/>
            <a:ext cx="4040188" cy="65112"/>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lnSpc>
                <a:spcPct val="80000"/>
              </a:lnSpc>
              <a:spcBef>
                <a:spcPts val="0"/>
              </a:spcBef>
              <a:spcAft>
                <a:spcPts val="0"/>
              </a:spcAft>
              <a:buSzPts val="408"/>
              <a:buNone/>
            </a:pPr>
            <a:endParaRPr sz="600"/>
          </a:p>
        </p:txBody>
      </p:sp>
      <p:sp>
        <p:nvSpPr>
          <p:cNvPr id="154" name="Google Shape;154;p8"/>
          <p:cNvSpPr txBox="1">
            <a:spLocks noGrp="1"/>
          </p:cNvSpPr>
          <p:nvPr>
            <p:ph type="body" idx="2"/>
          </p:nvPr>
        </p:nvSpPr>
        <p:spPr>
          <a:xfrm>
            <a:off x="4644008" y="6597352"/>
            <a:ext cx="4041775" cy="78904"/>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lnSpc>
                <a:spcPct val="80000"/>
              </a:lnSpc>
              <a:spcBef>
                <a:spcPts val="0"/>
              </a:spcBef>
              <a:spcAft>
                <a:spcPts val="0"/>
              </a:spcAft>
              <a:buSzPts val="408"/>
              <a:buNone/>
            </a:pPr>
            <a:endParaRPr sz="600"/>
          </a:p>
        </p:txBody>
      </p:sp>
      <p:sp>
        <p:nvSpPr>
          <p:cNvPr id="155" name="Google Shape;155;p8"/>
          <p:cNvSpPr txBox="1">
            <a:spLocks noGrp="1"/>
          </p:cNvSpPr>
          <p:nvPr>
            <p:ph type="body" idx="3"/>
          </p:nvPr>
        </p:nvSpPr>
        <p:spPr>
          <a:xfrm>
            <a:off x="457200" y="1444294"/>
            <a:ext cx="4040188" cy="5081050"/>
          </a:xfrm>
          <a:prstGeom prst="rect">
            <a:avLst/>
          </a:prstGeom>
          <a:noFill/>
          <a:ln>
            <a:noFill/>
          </a:ln>
        </p:spPr>
        <p:txBody>
          <a:bodyPr spcFirstLastPara="1" wrap="square" lIns="91425" tIns="45700" rIns="91425" bIns="45700" anchor="t" anchorCtr="0">
            <a:normAutofit/>
          </a:bodyPr>
          <a:lstStyle/>
          <a:p>
            <a:pPr marL="624078" lvl="0" indent="-514350" algn="l" rtl="0">
              <a:lnSpc>
                <a:spcPct val="90000"/>
              </a:lnSpc>
              <a:spcBef>
                <a:spcPts val="0"/>
              </a:spcBef>
              <a:spcAft>
                <a:spcPts val="0"/>
              </a:spcAft>
              <a:buSzPts val="1510"/>
              <a:buFont typeface="Lucida Sans"/>
              <a:buAutoNum type="arabicParenR"/>
            </a:pPr>
            <a:r>
              <a:rPr lang="en-IN" sz="2220"/>
              <a:t>Lend money from own saving.</a:t>
            </a:r>
            <a:endParaRPr/>
          </a:p>
          <a:p>
            <a:pPr marL="624078" lvl="0" indent="-514350" algn="l" rtl="0">
              <a:lnSpc>
                <a:spcPct val="90000"/>
              </a:lnSpc>
              <a:spcBef>
                <a:spcPts val="400"/>
              </a:spcBef>
              <a:spcAft>
                <a:spcPts val="0"/>
              </a:spcAft>
              <a:buSzPts val="1510"/>
              <a:buFont typeface="Lucida Sans"/>
              <a:buAutoNum type="arabicParenR"/>
            </a:pPr>
            <a:r>
              <a:rPr lang="en-IN" sz="2220"/>
              <a:t>Frequently combine banking with trading activity.</a:t>
            </a:r>
            <a:endParaRPr/>
          </a:p>
          <a:p>
            <a:pPr marL="624078" lvl="0" indent="-514350" algn="l" rtl="0">
              <a:lnSpc>
                <a:spcPct val="90000"/>
              </a:lnSpc>
              <a:spcBef>
                <a:spcPts val="400"/>
              </a:spcBef>
              <a:spcAft>
                <a:spcPts val="0"/>
              </a:spcAft>
              <a:buSzPts val="1510"/>
              <a:buFont typeface="Lucida Sans"/>
              <a:buAutoNum type="arabicParenR"/>
            </a:pPr>
            <a:r>
              <a:rPr lang="en-IN" sz="2220"/>
              <a:t>Usually charge very high rate of interest.</a:t>
            </a:r>
            <a:endParaRPr/>
          </a:p>
          <a:p>
            <a:pPr marL="624078" lvl="0" indent="-514350" algn="l" rtl="0">
              <a:lnSpc>
                <a:spcPct val="90000"/>
              </a:lnSpc>
              <a:spcBef>
                <a:spcPts val="400"/>
              </a:spcBef>
              <a:spcAft>
                <a:spcPts val="0"/>
              </a:spcAft>
              <a:buSzPts val="1510"/>
              <a:buFont typeface="Lucida Sans"/>
              <a:buAutoNum type="arabicParenR"/>
            </a:pPr>
            <a:r>
              <a:rPr lang="en-IN" sz="2220"/>
              <a:t>Procedure for borrowing are minimal</a:t>
            </a:r>
            <a:endParaRPr/>
          </a:p>
          <a:p>
            <a:pPr marL="624078" lvl="0" indent="-514350" algn="l" rtl="0">
              <a:lnSpc>
                <a:spcPct val="90000"/>
              </a:lnSpc>
              <a:spcBef>
                <a:spcPts val="400"/>
              </a:spcBef>
              <a:spcAft>
                <a:spcPts val="0"/>
              </a:spcAft>
              <a:buSzPts val="1510"/>
              <a:buFont typeface="Lucida Sans"/>
              <a:buAutoNum type="arabicParenR"/>
            </a:pPr>
            <a:r>
              <a:rPr lang="en-IN" sz="2220"/>
              <a:t>Usually money has to be returned after a fixed period.</a:t>
            </a:r>
            <a:endParaRPr/>
          </a:p>
          <a:p>
            <a:pPr marL="624078" lvl="0" indent="-514350" algn="l" rtl="0">
              <a:lnSpc>
                <a:spcPct val="90000"/>
              </a:lnSpc>
              <a:spcBef>
                <a:spcPts val="400"/>
              </a:spcBef>
              <a:spcAft>
                <a:spcPts val="0"/>
              </a:spcAft>
              <a:buSzPts val="1510"/>
              <a:buFont typeface="Lucida Sans"/>
              <a:buAutoNum type="arabicParenR"/>
            </a:pPr>
            <a:r>
              <a:rPr lang="en-IN" sz="2220"/>
              <a:t>No restrictions as to mode of demand or time and place.</a:t>
            </a:r>
            <a:endParaRPr sz="2220"/>
          </a:p>
        </p:txBody>
      </p:sp>
      <p:sp>
        <p:nvSpPr>
          <p:cNvPr id="156" name="Google Shape;156;p8"/>
          <p:cNvSpPr txBox="1">
            <a:spLocks noGrp="1"/>
          </p:cNvSpPr>
          <p:nvPr>
            <p:ph type="body" idx="4"/>
          </p:nvPr>
        </p:nvSpPr>
        <p:spPr>
          <a:xfrm>
            <a:off x="4645025" y="1444294"/>
            <a:ext cx="4041775" cy="5081050"/>
          </a:xfrm>
          <a:prstGeom prst="rect">
            <a:avLst/>
          </a:prstGeom>
          <a:noFill/>
          <a:ln>
            <a:noFill/>
          </a:ln>
        </p:spPr>
        <p:txBody>
          <a:bodyPr spcFirstLastPara="1" wrap="square" lIns="91425" tIns="45700" rIns="91425" bIns="45700" anchor="t" anchorCtr="0">
            <a:normAutofit/>
          </a:bodyPr>
          <a:lstStyle/>
          <a:p>
            <a:pPr marL="624078" lvl="0" indent="-514350" algn="l" rtl="0">
              <a:lnSpc>
                <a:spcPct val="90000"/>
              </a:lnSpc>
              <a:spcBef>
                <a:spcPts val="0"/>
              </a:spcBef>
              <a:spcAft>
                <a:spcPts val="0"/>
              </a:spcAft>
              <a:buSzPts val="1510"/>
              <a:buFont typeface="Lucida Sans"/>
              <a:buAutoNum type="arabicParenR"/>
            </a:pPr>
            <a:r>
              <a:rPr lang="en-IN" sz="2220"/>
              <a:t>Lending from deposits received from general public.</a:t>
            </a:r>
            <a:endParaRPr/>
          </a:p>
          <a:p>
            <a:pPr marL="624078" lvl="0" indent="-514350" algn="l" rtl="0">
              <a:lnSpc>
                <a:spcPct val="90000"/>
              </a:lnSpc>
              <a:spcBef>
                <a:spcPts val="0"/>
              </a:spcBef>
              <a:spcAft>
                <a:spcPts val="0"/>
              </a:spcAft>
              <a:buSzPts val="1510"/>
              <a:buFont typeface="Lucida Sans"/>
              <a:buAutoNum type="arabicParenR"/>
            </a:pPr>
            <a:r>
              <a:rPr lang="en-IN" sz="2220"/>
              <a:t>Trading activity is prohibited.</a:t>
            </a:r>
            <a:endParaRPr/>
          </a:p>
          <a:p>
            <a:pPr marL="624078" lvl="0" indent="-514350" algn="l" rtl="0">
              <a:lnSpc>
                <a:spcPct val="90000"/>
              </a:lnSpc>
              <a:spcBef>
                <a:spcPts val="0"/>
              </a:spcBef>
              <a:spcAft>
                <a:spcPts val="0"/>
              </a:spcAft>
              <a:buSzPts val="1510"/>
              <a:buFont typeface="Lucida Sans"/>
              <a:buAutoNum type="arabicParenR"/>
            </a:pPr>
            <a:r>
              <a:rPr lang="en-IN" sz="2220"/>
              <a:t>Rate of interest are comparatively lower.</a:t>
            </a:r>
            <a:endParaRPr/>
          </a:p>
          <a:p>
            <a:pPr marL="624078" lvl="0" indent="-514350" algn="l" rtl="0">
              <a:lnSpc>
                <a:spcPct val="90000"/>
              </a:lnSpc>
              <a:spcBef>
                <a:spcPts val="0"/>
              </a:spcBef>
              <a:spcAft>
                <a:spcPts val="0"/>
              </a:spcAft>
              <a:buSzPts val="1510"/>
              <a:buFont typeface="Lucida Sans"/>
              <a:buAutoNum type="arabicParenR"/>
            </a:pPr>
            <a:r>
              <a:rPr lang="en-IN" sz="2220"/>
              <a:t>Paper work, formalities are more.</a:t>
            </a:r>
            <a:endParaRPr/>
          </a:p>
          <a:p>
            <a:pPr marL="624078" lvl="0" indent="-514350" algn="l" rtl="0">
              <a:lnSpc>
                <a:spcPct val="90000"/>
              </a:lnSpc>
              <a:spcBef>
                <a:spcPts val="0"/>
              </a:spcBef>
              <a:spcAft>
                <a:spcPts val="0"/>
              </a:spcAft>
              <a:buSzPts val="1510"/>
              <a:buFont typeface="Lucida Sans"/>
              <a:buAutoNum type="arabicParenR"/>
            </a:pPr>
            <a:r>
              <a:rPr lang="en-IN" sz="2220"/>
              <a:t>Money has to be returned on demand.</a:t>
            </a:r>
            <a:endParaRPr/>
          </a:p>
          <a:p>
            <a:pPr marL="624078" lvl="0" indent="-514350" algn="l" rtl="0">
              <a:lnSpc>
                <a:spcPct val="90000"/>
              </a:lnSpc>
              <a:spcBef>
                <a:spcPts val="0"/>
              </a:spcBef>
              <a:spcAft>
                <a:spcPts val="0"/>
              </a:spcAft>
              <a:buSzPts val="1510"/>
              <a:buFont typeface="Lucida Sans"/>
              <a:buAutoNum type="arabicParenR"/>
            </a:pPr>
            <a:r>
              <a:rPr lang="en-IN" sz="2220"/>
              <a:t>Demand can be made only through cheques, drafts, order, etc. during working hours in bank premises.</a:t>
            </a:r>
            <a:endParaRPr sz="2220"/>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9"/>
          <p:cNvPicPr preferRelativeResize="0">
            <a:picLocks noGrp="1"/>
          </p:cNvPicPr>
          <p:nvPr>
            <p:ph type="body" idx="1"/>
          </p:nvPr>
        </p:nvPicPr>
        <p:blipFill rotWithShape="1">
          <a:blip r:embed="rId3">
            <a:alphaModFix/>
          </a:blip>
          <a:srcRect t="43032" r="46117"/>
          <a:stretch/>
        </p:blipFill>
        <p:spPr>
          <a:xfrm>
            <a:off x="457200" y="1417649"/>
            <a:ext cx="7893300" cy="45900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62" name="Google Shape;16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Types of Banks :-</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8ce568a6fc_0_37"/>
          <p:cNvSpPr txBox="1">
            <a:spLocks noGrp="1"/>
          </p:cNvSpPr>
          <p:nvPr>
            <p:ph type="body" idx="1"/>
          </p:nvPr>
        </p:nvSpPr>
        <p:spPr>
          <a:xfrm>
            <a:off x="0" y="1318500"/>
            <a:ext cx="8229600" cy="47184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IN"/>
              <a:t>Based on ownership</a:t>
            </a:r>
            <a:endParaRPr/>
          </a:p>
          <a:p>
            <a:pPr marL="0" lvl="0" indent="0" algn="l" rtl="0">
              <a:spcBef>
                <a:spcPts val="400"/>
              </a:spcBef>
              <a:spcAft>
                <a:spcPts val="0"/>
              </a:spcAft>
              <a:buNone/>
            </a:pPr>
            <a:endParaRPr/>
          </a:p>
        </p:txBody>
      </p:sp>
      <p:sp>
        <p:nvSpPr>
          <p:cNvPr id="168" name="Google Shape;168;g8ce568a6fc_0_3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100"/>
              <a:buFont typeface="Lucida Sans"/>
              <a:buNone/>
            </a:pPr>
            <a:r>
              <a:rPr lang="en-IN"/>
              <a:t>Types of Banks :- </a:t>
            </a:r>
            <a:endParaRPr/>
          </a:p>
        </p:txBody>
      </p:sp>
      <p:pic>
        <p:nvPicPr>
          <p:cNvPr id="169" name="Google Shape;169;g8ce568a6fc_0_37"/>
          <p:cNvPicPr preferRelativeResize="0"/>
          <p:nvPr/>
        </p:nvPicPr>
        <p:blipFill rotWithShape="1">
          <a:blip r:embed="rId3">
            <a:alphaModFix/>
          </a:blip>
          <a:srcRect t="19568"/>
          <a:stretch/>
        </p:blipFill>
        <p:spPr>
          <a:xfrm>
            <a:off x="152400" y="2016075"/>
            <a:ext cx="4930926" cy="2230924"/>
          </a:xfrm>
          <a:prstGeom prst="rect">
            <a:avLst/>
          </a:prstGeom>
          <a:noFill/>
          <a:ln>
            <a:noFill/>
          </a:ln>
        </p:spPr>
      </p:pic>
      <p:pic>
        <p:nvPicPr>
          <p:cNvPr id="170" name="Google Shape;170;g8ce568a6fc_0_37"/>
          <p:cNvPicPr preferRelativeResize="0"/>
          <p:nvPr/>
        </p:nvPicPr>
        <p:blipFill>
          <a:blip r:embed="rId4">
            <a:alphaModFix/>
          </a:blip>
          <a:stretch>
            <a:fillRect/>
          </a:stretch>
        </p:blipFill>
        <p:spPr>
          <a:xfrm>
            <a:off x="152400" y="4246998"/>
            <a:ext cx="4930925" cy="24269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139446" algn="l" rtl="0">
              <a:spcBef>
                <a:spcPts val="0"/>
              </a:spcBef>
              <a:spcAft>
                <a:spcPts val="0"/>
              </a:spcAft>
              <a:buSzPts val="1836"/>
              <a:buNone/>
            </a:pPr>
            <a:endParaRPr/>
          </a:p>
        </p:txBody>
      </p:sp>
      <p:sp>
        <p:nvSpPr>
          <p:cNvPr id="182" name="Google Shape;182;p10"/>
          <p:cNvSpPr txBox="1">
            <a:spLocks noGrp="1"/>
          </p:cNvSpPr>
          <p:nvPr>
            <p:ph type="title"/>
          </p:nvPr>
        </p:nvSpPr>
        <p:spPr>
          <a:xfrm>
            <a:off x="477316" y="664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IN" sz="3690"/>
              <a:t>Functions of the Reserve Bank :-</a:t>
            </a:r>
            <a:endParaRPr sz="3690"/>
          </a:p>
        </p:txBody>
      </p:sp>
      <p:pic>
        <p:nvPicPr>
          <p:cNvPr id="183" name="Google Shape;183;p10"/>
          <p:cNvPicPr preferRelativeResize="0"/>
          <p:nvPr/>
        </p:nvPicPr>
        <p:blipFill rotWithShape="1">
          <a:blip r:embed="rId3">
            <a:alphaModFix/>
          </a:blip>
          <a:srcRect/>
          <a:stretch/>
        </p:blipFill>
        <p:spPr>
          <a:xfrm>
            <a:off x="395536" y="1002266"/>
            <a:ext cx="8280920" cy="537897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Formation</a:t>
            </a:r>
            <a:endParaRPr/>
          </a:p>
          <a:p>
            <a:pPr marL="365760" lvl="0" indent="-256032" algn="l" rtl="0">
              <a:spcBef>
                <a:spcPts val="400"/>
              </a:spcBef>
              <a:spcAft>
                <a:spcPts val="0"/>
              </a:spcAft>
              <a:buSzPts val="1836"/>
              <a:buChar char="●"/>
            </a:pPr>
            <a:r>
              <a:rPr lang="en-IN"/>
              <a:t>Capital</a:t>
            </a:r>
            <a:endParaRPr/>
          </a:p>
          <a:p>
            <a:pPr marL="365760" lvl="0" indent="-256032" algn="l" rtl="0">
              <a:spcBef>
                <a:spcPts val="400"/>
              </a:spcBef>
              <a:spcAft>
                <a:spcPts val="0"/>
              </a:spcAft>
              <a:buSzPts val="1836"/>
              <a:buChar char="●"/>
            </a:pPr>
            <a:r>
              <a:rPr lang="en-IN"/>
              <a:t>Operations</a:t>
            </a:r>
            <a:endParaRPr/>
          </a:p>
          <a:p>
            <a:pPr marL="365760" lvl="0" indent="-256032" algn="l" rtl="0">
              <a:spcBef>
                <a:spcPts val="400"/>
              </a:spcBef>
              <a:spcAft>
                <a:spcPts val="0"/>
              </a:spcAft>
              <a:buSzPts val="1836"/>
              <a:buChar char="●"/>
            </a:pPr>
            <a:r>
              <a:rPr lang="en-IN"/>
              <a:t>Opening of branches</a:t>
            </a:r>
            <a:endParaRPr/>
          </a:p>
          <a:p>
            <a:pPr marL="109728" lvl="0" indent="0" algn="l" rtl="0">
              <a:spcBef>
                <a:spcPts val="400"/>
              </a:spcBef>
              <a:spcAft>
                <a:spcPts val="0"/>
              </a:spcAft>
              <a:buSzPts val="1836"/>
              <a:buNone/>
            </a:pPr>
            <a:endParaRPr/>
          </a:p>
        </p:txBody>
      </p:sp>
      <p:sp>
        <p:nvSpPr>
          <p:cNvPr id="201" name="Google Shape;201;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IN" sz="3690"/>
              <a:t>RBI guidelines for the entry of private sector :-</a:t>
            </a:r>
            <a:endParaRPr sz="3690"/>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2"/>
          <p:cNvSpPr txBox="1">
            <a:spLocks noGrp="1"/>
          </p:cNvSpPr>
          <p:nvPr>
            <p:ph type="title"/>
          </p:nvPr>
        </p:nvSpPr>
        <p:spPr>
          <a:xfrm>
            <a:off x="467544" y="0"/>
            <a:ext cx="8229600" cy="980728"/>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IN" sz="3690"/>
              <a:t>Public Sector V\S Private Sector  :-</a:t>
            </a:r>
            <a:endParaRPr sz="3690"/>
          </a:p>
        </p:txBody>
      </p:sp>
      <p:sp>
        <p:nvSpPr>
          <p:cNvPr id="207" name="Google Shape;207;p12"/>
          <p:cNvSpPr txBox="1">
            <a:spLocks noGrp="1"/>
          </p:cNvSpPr>
          <p:nvPr>
            <p:ph type="body" idx="1"/>
          </p:nvPr>
        </p:nvSpPr>
        <p:spPr>
          <a:xfrm>
            <a:off x="467544" y="692696"/>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spcBef>
                <a:spcPts val="0"/>
              </a:spcBef>
              <a:spcAft>
                <a:spcPts val="0"/>
              </a:spcAft>
              <a:buSzPts val="1632"/>
              <a:buNone/>
            </a:pPr>
            <a:r>
              <a:rPr lang="en-IN"/>
              <a:t>Public sector Bank</a:t>
            </a:r>
            <a:endParaRPr/>
          </a:p>
        </p:txBody>
      </p:sp>
      <p:sp>
        <p:nvSpPr>
          <p:cNvPr id="208" name="Google Shape;208;p12"/>
          <p:cNvSpPr txBox="1">
            <a:spLocks noGrp="1"/>
          </p:cNvSpPr>
          <p:nvPr>
            <p:ph type="body" idx="2"/>
          </p:nvPr>
        </p:nvSpPr>
        <p:spPr>
          <a:xfrm>
            <a:off x="4644008" y="692696"/>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spcBef>
                <a:spcPts val="0"/>
              </a:spcBef>
              <a:spcAft>
                <a:spcPts val="0"/>
              </a:spcAft>
              <a:buSzPts val="1632"/>
              <a:buNone/>
            </a:pPr>
            <a:endParaRPr/>
          </a:p>
        </p:txBody>
      </p:sp>
      <p:sp>
        <p:nvSpPr>
          <p:cNvPr id="209" name="Google Shape;209;p12"/>
          <p:cNvSpPr txBox="1">
            <a:spLocks noGrp="1"/>
          </p:cNvSpPr>
          <p:nvPr>
            <p:ph type="body" idx="3"/>
          </p:nvPr>
        </p:nvSpPr>
        <p:spPr>
          <a:xfrm>
            <a:off x="107504" y="1556792"/>
            <a:ext cx="4400228" cy="5184576"/>
          </a:xfrm>
          <a:prstGeom prst="rect">
            <a:avLst/>
          </a:prstGeom>
          <a:noFill/>
          <a:ln>
            <a:noFill/>
          </a:ln>
        </p:spPr>
        <p:txBody>
          <a:bodyPr spcFirstLastPara="1" wrap="square" lIns="91425" tIns="45700" rIns="91425" bIns="45700" anchor="t" anchorCtr="0">
            <a:normAutofit/>
          </a:bodyPr>
          <a:lstStyle/>
          <a:p>
            <a:pPr marL="365760" lvl="0" indent="-256032" algn="l" rtl="0">
              <a:lnSpc>
                <a:spcPct val="80000"/>
              </a:lnSpc>
              <a:spcBef>
                <a:spcPts val="0"/>
              </a:spcBef>
              <a:spcAft>
                <a:spcPts val="0"/>
              </a:spcAft>
              <a:buSzPts val="1510"/>
              <a:buChar char="●"/>
            </a:pPr>
            <a:r>
              <a:rPr lang="en-IN" sz="2220"/>
              <a:t>At least 51% ownership with the government.</a:t>
            </a:r>
            <a:endParaRPr/>
          </a:p>
          <a:p>
            <a:pPr marL="365760" lvl="0" indent="-256032" algn="l" rtl="0">
              <a:lnSpc>
                <a:spcPct val="80000"/>
              </a:lnSpc>
              <a:spcBef>
                <a:spcPts val="400"/>
              </a:spcBef>
              <a:spcAft>
                <a:spcPts val="0"/>
              </a:spcAft>
              <a:buSzPts val="1510"/>
              <a:buChar char="●"/>
            </a:pPr>
            <a:r>
              <a:rPr lang="en-IN" sz="2220"/>
              <a:t>They have old set up so capital assets are more.</a:t>
            </a:r>
            <a:endParaRPr/>
          </a:p>
          <a:p>
            <a:pPr marL="365760" lvl="0" indent="-256032" algn="l" rtl="0">
              <a:lnSpc>
                <a:spcPct val="80000"/>
              </a:lnSpc>
              <a:spcBef>
                <a:spcPts val="400"/>
              </a:spcBef>
              <a:spcAft>
                <a:spcPts val="0"/>
              </a:spcAft>
              <a:buSzPts val="1510"/>
              <a:buChar char="●"/>
            </a:pPr>
            <a:r>
              <a:rPr lang="en-IN" sz="2220"/>
              <a:t>Branches are more including those in rural areas.</a:t>
            </a:r>
            <a:endParaRPr/>
          </a:p>
          <a:p>
            <a:pPr marL="365760" lvl="0" indent="-256032" algn="l" rtl="0">
              <a:lnSpc>
                <a:spcPct val="80000"/>
              </a:lnSpc>
              <a:spcBef>
                <a:spcPts val="400"/>
              </a:spcBef>
              <a:spcAft>
                <a:spcPts val="0"/>
              </a:spcAft>
              <a:buSzPts val="1510"/>
              <a:buChar char="●"/>
            </a:pPr>
            <a:r>
              <a:rPr lang="en-IN" sz="2220"/>
              <a:t>Number of employees is much more,&amp; they are organized in Trade Unions.</a:t>
            </a:r>
            <a:endParaRPr/>
          </a:p>
          <a:p>
            <a:pPr marL="365760" lvl="0" indent="-256032" algn="l" rtl="0">
              <a:lnSpc>
                <a:spcPct val="80000"/>
              </a:lnSpc>
              <a:spcBef>
                <a:spcPts val="400"/>
              </a:spcBef>
              <a:spcAft>
                <a:spcPts val="0"/>
              </a:spcAft>
              <a:buSzPts val="1510"/>
              <a:buChar char="●"/>
            </a:pPr>
            <a:r>
              <a:rPr lang="en-IN" sz="2220"/>
              <a:t>Fund income is more as concentration is more on loans &amp; advances.</a:t>
            </a:r>
            <a:endParaRPr/>
          </a:p>
          <a:p>
            <a:pPr marL="365760" lvl="0" indent="-256032" algn="l" rtl="0">
              <a:lnSpc>
                <a:spcPct val="80000"/>
              </a:lnSpc>
              <a:spcBef>
                <a:spcPts val="400"/>
              </a:spcBef>
              <a:spcAft>
                <a:spcPts val="0"/>
              </a:spcAft>
              <a:buSzPts val="1510"/>
              <a:buChar char="●"/>
            </a:pPr>
            <a:r>
              <a:rPr lang="en-IN" sz="2220"/>
              <a:t>Less technology savvy.</a:t>
            </a:r>
            <a:endParaRPr/>
          </a:p>
          <a:p>
            <a:pPr marL="365760" lvl="0" indent="-256032" algn="l" rtl="0">
              <a:lnSpc>
                <a:spcPct val="80000"/>
              </a:lnSpc>
              <a:spcBef>
                <a:spcPts val="400"/>
              </a:spcBef>
              <a:spcAft>
                <a:spcPts val="0"/>
              </a:spcAft>
              <a:buSzPts val="1510"/>
              <a:buChar char="●"/>
            </a:pPr>
            <a:r>
              <a:rPr lang="en-IN" sz="2220"/>
              <a:t>NPAs are quite higher.</a:t>
            </a:r>
            <a:endParaRPr/>
          </a:p>
          <a:p>
            <a:pPr marL="365760" lvl="0" indent="-256032" algn="l" rtl="0">
              <a:lnSpc>
                <a:spcPct val="80000"/>
              </a:lnSpc>
              <a:spcBef>
                <a:spcPts val="400"/>
              </a:spcBef>
              <a:spcAft>
                <a:spcPts val="0"/>
              </a:spcAft>
              <a:buSzPts val="1510"/>
              <a:buChar char="●"/>
            </a:pPr>
            <a:r>
              <a:rPr lang="en-IN" sz="2220"/>
              <a:t>Government control is more</a:t>
            </a:r>
            <a:endParaRPr sz="2220"/>
          </a:p>
        </p:txBody>
      </p:sp>
      <p:sp>
        <p:nvSpPr>
          <p:cNvPr id="210" name="Google Shape;210;p12"/>
          <p:cNvSpPr txBox="1">
            <a:spLocks noGrp="1"/>
          </p:cNvSpPr>
          <p:nvPr>
            <p:ph type="body" idx="4"/>
          </p:nvPr>
        </p:nvSpPr>
        <p:spPr>
          <a:xfrm>
            <a:off x="4644008" y="1556791"/>
            <a:ext cx="4392488" cy="5301209"/>
          </a:xfrm>
          <a:prstGeom prst="rect">
            <a:avLst/>
          </a:prstGeom>
          <a:noFill/>
          <a:ln>
            <a:noFill/>
          </a:ln>
        </p:spPr>
        <p:txBody>
          <a:bodyPr spcFirstLastPara="1" wrap="square" lIns="91425" tIns="45700" rIns="91425" bIns="45700" anchor="t" anchorCtr="0">
            <a:normAutofit/>
          </a:bodyPr>
          <a:lstStyle/>
          <a:p>
            <a:pPr marL="365760" lvl="0" indent="-256032" algn="l" rtl="0">
              <a:lnSpc>
                <a:spcPct val="90000"/>
              </a:lnSpc>
              <a:spcBef>
                <a:spcPts val="0"/>
              </a:spcBef>
              <a:spcAft>
                <a:spcPts val="0"/>
              </a:spcAft>
              <a:buSzPts val="1510"/>
              <a:buChar char="●"/>
            </a:pPr>
            <a:r>
              <a:rPr lang="en-IN" sz="2220"/>
              <a:t>Majority shareholding lies with the general public.</a:t>
            </a:r>
            <a:endParaRPr/>
          </a:p>
          <a:p>
            <a:pPr marL="365760" lvl="0" indent="-256032" algn="l" rtl="0">
              <a:lnSpc>
                <a:spcPct val="90000"/>
              </a:lnSpc>
              <a:spcBef>
                <a:spcPts val="0"/>
              </a:spcBef>
              <a:spcAft>
                <a:spcPts val="0"/>
              </a:spcAft>
              <a:buSzPts val="1510"/>
              <a:buChar char="●"/>
            </a:pPr>
            <a:r>
              <a:rPr lang="en-IN" sz="2220"/>
              <a:t>Set up with lower capital base.</a:t>
            </a:r>
            <a:endParaRPr/>
          </a:p>
          <a:p>
            <a:pPr marL="365760" lvl="0" indent="-256032" algn="l" rtl="0">
              <a:lnSpc>
                <a:spcPct val="90000"/>
              </a:lnSpc>
              <a:spcBef>
                <a:spcPts val="0"/>
              </a:spcBef>
              <a:spcAft>
                <a:spcPts val="0"/>
              </a:spcAft>
              <a:buSzPts val="1510"/>
              <a:buChar char="●"/>
            </a:pPr>
            <a:r>
              <a:rPr lang="en-IN" sz="2220"/>
              <a:t>Branches are less including those in rural areas.</a:t>
            </a:r>
            <a:endParaRPr/>
          </a:p>
          <a:p>
            <a:pPr marL="365760" lvl="0" indent="-256032" algn="l" rtl="0">
              <a:lnSpc>
                <a:spcPct val="90000"/>
              </a:lnSpc>
              <a:spcBef>
                <a:spcPts val="0"/>
              </a:spcBef>
              <a:spcAft>
                <a:spcPts val="0"/>
              </a:spcAft>
              <a:buSzPts val="1510"/>
              <a:buChar char="●"/>
            </a:pPr>
            <a:r>
              <a:rPr lang="en-IN" sz="2220"/>
              <a:t>Less number of personnel &amp; unions do not pose a problem.</a:t>
            </a:r>
            <a:endParaRPr/>
          </a:p>
          <a:p>
            <a:pPr marL="365760" lvl="0" indent="-256032" algn="l" rtl="0">
              <a:lnSpc>
                <a:spcPct val="90000"/>
              </a:lnSpc>
              <a:spcBef>
                <a:spcPts val="0"/>
              </a:spcBef>
              <a:spcAft>
                <a:spcPts val="0"/>
              </a:spcAft>
              <a:buSzPts val="1510"/>
              <a:buChar char="●"/>
            </a:pPr>
            <a:r>
              <a:rPr lang="en-IN" sz="2220"/>
              <a:t>Fee income is more as they earn commission from loan syndication.</a:t>
            </a:r>
            <a:endParaRPr/>
          </a:p>
          <a:p>
            <a:pPr marL="365760" lvl="0" indent="-256032" algn="l" rtl="0">
              <a:lnSpc>
                <a:spcPct val="90000"/>
              </a:lnSpc>
              <a:spcBef>
                <a:spcPts val="0"/>
              </a:spcBef>
              <a:spcAft>
                <a:spcPts val="0"/>
              </a:spcAft>
              <a:buSzPts val="1510"/>
              <a:buChar char="●"/>
            </a:pPr>
            <a:r>
              <a:rPr lang="en-IN" sz="2220"/>
              <a:t>Use state-of-the-art technology.</a:t>
            </a:r>
            <a:endParaRPr/>
          </a:p>
          <a:p>
            <a:pPr marL="365760" lvl="0" indent="-256032" algn="l" rtl="0">
              <a:lnSpc>
                <a:spcPct val="90000"/>
              </a:lnSpc>
              <a:spcBef>
                <a:spcPts val="0"/>
              </a:spcBef>
              <a:spcAft>
                <a:spcPts val="0"/>
              </a:spcAft>
              <a:buSzPts val="1510"/>
              <a:buChar char="●"/>
            </a:pPr>
            <a:r>
              <a:rPr lang="en-IN" sz="2220"/>
              <a:t>NPAs are much lower.</a:t>
            </a:r>
            <a:endParaRPr/>
          </a:p>
          <a:p>
            <a:pPr marL="365760" lvl="0" indent="-256032" algn="l" rtl="0">
              <a:lnSpc>
                <a:spcPct val="90000"/>
              </a:lnSpc>
              <a:spcBef>
                <a:spcPts val="0"/>
              </a:spcBef>
              <a:spcAft>
                <a:spcPts val="0"/>
              </a:spcAft>
              <a:buSzPts val="1510"/>
              <a:buChar char="●"/>
            </a:pPr>
            <a:r>
              <a:rPr lang="en-IN" sz="2220"/>
              <a:t>More freedom to operate.</a:t>
            </a:r>
            <a:endParaRPr sz="2220"/>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13"/>
          <p:cNvPicPr preferRelativeResize="0">
            <a:picLocks noGrp="1"/>
          </p:cNvPicPr>
          <p:nvPr>
            <p:ph type="body" idx="1"/>
          </p:nvPr>
        </p:nvPicPr>
        <p:blipFill rotWithShape="1">
          <a:blip r:embed="rId3">
            <a:alphaModFix/>
          </a:blip>
          <a:srcRect l="463" t="2871" r="463"/>
          <a:stretch/>
        </p:blipFill>
        <p:spPr>
          <a:xfrm>
            <a:off x="185672" y="1988840"/>
            <a:ext cx="8908813" cy="3455058"/>
          </a:xfrm>
          <a:prstGeom prst="rect">
            <a:avLst/>
          </a:prstGeom>
          <a:noFill/>
          <a:ln w="1270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216" name="Google Shape;21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Types of Co-operative Bank :-</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8e69cef865_0_944"/>
          <p:cNvSpPr txBox="1">
            <a:spLocks noGrp="1"/>
          </p:cNvSpPr>
          <p:nvPr>
            <p:ph type="body" idx="1"/>
          </p:nvPr>
        </p:nvSpPr>
        <p:spPr>
          <a:xfrm>
            <a:off x="5256300" y="1481326"/>
            <a:ext cx="3430500" cy="25509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endParaRPr/>
          </a:p>
        </p:txBody>
      </p:sp>
      <p:sp>
        <p:nvSpPr>
          <p:cNvPr id="80" name="Google Shape;80;g8e69cef865_0_94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IN"/>
              <a:t>DEFINE BANK</a:t>
            </a:r>
            <a:endParaRPr/>
          </a:p>
        </p:txBody>
      </p:sp>
      <p:pic>
        <p:nvPicPr>
          <p:cNvPr id="81" name="Google Shape;81;g8e69cef865_0_944"/>
          <p:cNvPicPr preferRelativeResize="0"/>
          <p:nvPr/>
        </p:nvPicPr>
        <p:blipFill>
          <a:blip r:embed="rId3">
            <a:alphaModFix/>
          </a:blip>
          <a:stretch>
            <a:fillRect/>
          </a:stretch>
        </p:blipFill>
        <p:spPr>
          <a:xfrm>
            <a:off x="1101075" y="2330050"/>
            <a:ext cx="1890000" cy="1513976"/>
          </a:xfrm>
          <a:prstGeom prst="rect">
            <a:avLst/>
          </a:prstGeom>
          <a:noFill/>
          <a:ln>
            <a:noFill/>
          </a:ln>
        </p:spPr>
      </p:pic>
      <p:pic>
        <p:nvPicPr>
          <p:cNvPr id="82" name="Google Shape;82;g8e69cef865_0_944"/>
          <p:cNvPicPr preferRelativeResize="0"/>
          <p:nvPr/>
        </p:nvPicPr>
        <p:blipFill>
          <a:blip r:embed="rId4">
            <a:alphaModFix/>
          </a:blip>
          <a:stretch>
            <a:fillRect/>
          </a:stretch>
        </p:blipFill>
        <p:spPr>
          <a:xfrm>
            <a:off x="3519925" y="1481328"/>
            <a:ext cx="4571999" cy="2299400"/>
          </a:xfrm>
          <a:prstGeom prst="rect">
            <a:avLst/>
          </a:prstGeom>
          <a:noFill/>
          <a:ln>
            <a:noFill/>
          </a:ln>
        </p:spPr>
      </p:pic>
      <p:pic>
        <p:nvPicPr>
          <p:cNvPr id="83" name="Google Shape;83;g8e69cef865_0_944"/>
          <p:cNvPicPr preferRelativeResize="0"/>
          <p:nvPr/>
        </p:nvPicPr>
        <p:blipFill>
          <a:blip r:embed="rId5">
            <a:alphaModFix/>
          </a:blip>
          <a:stretch>
            <a:fillRect/>
          </a:stretch>
        </p:blipFill>
        <p:spPr>
          <a:xfrm>
            <a:off x="4684175" y="4235400"/>
            <a:ext cx="3452723" cy="1925500"/>
          </a:xfrm>
          <a:prstGeom prst="rect">
            <a:avLst/>
          </a:prstGeom>
          <a:noFill/>
          <a:ln>
            <a:noFill/>
          </a:ln>
        </p:spPr>
      </p:pic>
      <p:pic>
        <p:nvPicPr>
          <p:cNvPr id="84" name="Google Shape;84;g8e69cef865_0_944"/>
          <p:cNvPicPr preferRelativeResize="0"/>
          <p:nvPr/>
        </p:nvPicPr>
        <p:blipFill>
          <a:blip r:embed="rId6">
            <a:alphaModFix/>
          </a:blip>
          <a:stretch>
            <a:fillRect/>
          </a:stretch>
        </p:blipFill>
        <p:spPr>
          <a:xfrm>
            <a:off x="611450" y="4007067"/>
            <a:ext cx="3430500" cy="2153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1"/>
                                        </p:tgtEl>
                                        <p:attrNameLst>
                                          <p:attrName>r</p:attrName>
                                        </p:attrNameLst>
                                      </p:cBhvr>
                                    </p:animRo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23" presetClass="exit" presetSubtype="32" fill="hold" nodeType="withEffect">
                                  <p:stCondLst>
                                    <p:cond delay="0"/>
                                  </p:stCondLst>
                                  <p:childTnLst>
                                    <p:anim calcmode="lin" valueType="num">
                                      <p:cBhvr additive="base">
                                        <p:cTn id="10" dur="1000"/>
                                        <p:tgtEl>
                                          <p:spTgt spid="83"/>
                                        </p:tgtEl>
                                        <p:attrNameLst>
                                          <p:attrName>ppt_w</p:attrName>
                                        </p:attrNameLst>
                                      </p:cBhvr>
                                      <p:tavLst>
                                        <p:tav tm="0">
                                          <p:val>
                                            <p:strVal val="#ppt_w"/>
                                          </p:val>
                                        </p:tav>
                                        <p:tav tm="100000">
                                          <p:val>
                                            <p:strVal val="0"/>
                                          </p:val>
                                        </p:tav>
                                      </p:tavLst>
                                    </p:anim>
                                    <p:anim calcmode="lin" valueType="num">
                                      <p:cBhvr additive="base">
                                        <p:cTn id="11" dur="1000"/>
                                        <p:tgtEl>
                                          <p:spTgt spid="83"/>
                                        </p:tgtEl>
                                        <p:attrNameLst>
                                          <p:attrName>ppt_h</p:attrName>
                                        </p:attrNameLst>
                                      </p:cBhvr>
                                      <p:tavLst>
                                        <p:tav tm="0">
                                          <p:val>
                                            <p:strVal val="#ppt_h"/>
                                          </p:val>
                                        </p:tav>
                                        <p:tav tm="100000">
                                          <p:val>
                                            <p:strVal val="0"/>
                                          </p:val>
                                        </p:tav>
                                      </p:tavLst>
                                    </p:anim>
                                    <p:set>
                                      <p:cBhvr>
                                        <p:cTn id="12" dur="1" fill="hold">
                                          <p:stCondLst>
                                            <p:cond delay="1000"/>
                                          </p:stCondLst>
                                        </p:cTn>
                                        <p:tgtEl>
                                          <p:spTgt spid="8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1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IN" sz="3690"/>
              <a:t>Commercial bank V\s Co-operative Bank :-</a:t>
            </a:r>
            <a:endParaRPr sz="3690"/>
          </a:p>
        </p:txBody>
      </p:sp>
      <p:sp>
        <p:nvSpPr>
          <p:cNvPr id="222" name="Google Shape;222;p14"/>
          <p:cNvSpPr txBox="1">
            <a:spLocks noGrp="1"/>
          </p:cNvSpPr>
          <p:nvPr>
            <p:ph type="body" idx="1"/>
          </p:nvPr>
        </p:nvSpPr>
        <p:spPr>
          <a:xfrm>
            <a:off x="395536" y="1412776"/>
            <a:ext cx="4040188"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ctr" rtl="0">
              <a:spcBef>
                <a:spcPts val="0"/>
              </a:spcBef>
              <a:spcAft>
                <a:spcPts val="0"/>
              </a:spcAft>
              <a:buSzPts val="1632"/>
              <a:buNone/>
            </a:pPr>
            <a:r>
              <a:rPr lang="en-IN"/>
              <a:t>Commercial Banks</a:t>
            </a:r>
            <a:endParaRPr/>
          </a:p>
        </p:txBody>
      </p:sp>
      <p:sp>
        <p:nvSpPr>
          <p:cNvPr id="223" name="Google Shape;223;p14"/>
          <p:cNvSpPr txBox="1">
            <a:spLocks noGrp="1"/>
          </p:cNvSpPr>
          <p:nvPr>
            <p:ph type="body" idx="2"/>
          </p:nvPr>
        </p:nvSpPr>
        <p:spPr>
          <a:xfrm>
            <a:off x="4644008" y="1412776"/>
            <a:ext cx="4041775" cy="7620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ctr" rtl="0">
              <a:spcBef>
                <a:spcPts val="0"/>
              </a:spcBef>
              <a:spcAft>
                <a:spcPts val="0"/>
              </a:spcAft>
              <a:buSzPts val="1632"/>
              <a:buNone/>
            </a:pPr>
            <a:r>
              <a:rPr lang="en-IN"/>
              <a:t>Co-operative Banks</a:t>
            </a:r>
            <a:endParaRPr/>
          </a:p>
        </p:txBody>
      </p:sp>
      <p:sp>
        <p:nvSpPr>
          <p:cNvPr id="224" name="Google Shape;224;p14"/>
          <p:cNvSpPr txBox="1">
            <a:spLocks noGrp="1"/>
          </p:cNvSpPr>
          <p:nvPr>
            <p:ph type="body" idx="3"/>
          </p:nvPr>
        </p:nvSpPr>
        <p:spPr>
          <a:xfrm>
            <a:off x="467544" y="2204864"/>
            <a:ext cx="4040188" cy="3941763"/>
          </a:xfrm>
          <a:prstGeom prst="rect">
            <a:avLst/>
          </a:prstGeom>
          <a:noFill/>
          <a:ln>
            <a:noFill/>
          </a:ln>
        </p:spPr>
        <p:txBody>
          <a:bodyPr spcFirstLastPara="1" wrap="square" lIns="91425" tIns="45700" rIns="91425" bIns="45700" anchor="t" anchorCtr="0">
            <a:normAutofit/>
          </a:bodyPr>
          <a:lstStyle/>
          <a:p>
            <a:pPr marL="365760" lvl="0" indent="-256031" algn="l" rtl="0">
              <a:lnSpc>
                <a:spcPct val="80000"/>
              </a:lnSpc>
              <a:spcBef>
                <a:spcPts val="0"/>
              </a:spcBef>
              <a:spcAft>
                <a:spcPts val="0"/>
              </a:spcAft>
              <a:buSzPts val="1265"/>
              <a:buChar char="●"/>
            </a:pPr>
            <a:r>
              <a:rPr lang="en-IN" sz="1860"/>
              <a:t>These banks function on business line i.e. to earn profit.</a:t>
            </a:r>
            <a:endParaRPr/>
          </a:p>
          <a:p>
            <a:pPr marL="365760" lvl="0" indent="-256031" algn="l" rtl="0">
              <a:lnSpc>
                <a:spcPct val="80000"/>
              </a:lnSpc>
              <a:spcBef>
                <a:spcPts val="400"/>
              </a:spcBef>
              <a:spcAft>
                <a:spcPts val="0"/>
              </a:spcAft>
              <a:buSzPts val="1265"/>
              <a:buChar char="●"/>
            </a:pPr>
            <a:r>
              <a:rPr lang="en-IN" sz="1860"/>
              <a:t>Established as joint stock company or registered as public corporation under separate Act of Parliament. </a:t>
            </a:r>
            <a:endParaRPr/>
          </a:p>
          <a:p>
            <a:pPr marL="365760" lvl="0" indent="-256031" algn="l" rtl="0">
              <a:lnSpc>
                <a:spcPct val="80000"/>
              </a:lnSpc>
              <a:spcBef>
                <a:spcPts val="400"/>
              </a:spcBef>
              <a:spcAft>
                <a:spcPts val="0"/>
              </a:spcAft>
              <a:buSzPts val="1265"/>
              <a:buChar char="●"/>
            </a:pPr>
            <a:r>
              <a:rPr lang="en-IN" sz="1860"/>
              <a:t>Are organized on unitary basis.</a:t>
            </a:r>
            <a:endParaRPr/>
          </a:p>
          <a:p>
            <a:pPr marL="365760" lvl="0" indent="-256031" algn="l" rtl="0">
              <a:lnSpc>
                <a:spcPct val="80000"/>
              </a:lnSpc>
              <a:spcBef>
                <a:spcPts val="400"/>
              </a:spcBef>
              <a:spcAft>
                <a:spcPts val="0"/>
              </a:spcAft>
              <a:buSzPts val="1265"/>
              <a:buChar char="●"/>
            </a:pPr>
            <a:r>
              <a:rPr lang="en-IN" sz="1860"/>
              <a:t>Branch network is spread far and wide within and out of the country.</a:t>
            </a:r>
            <a:endParaRPr/>
          </a:p>
          <a:p>
            <a:pPr marL="365760" lvl="0" indent="-256031" algn="l" rtl="0">
              <a:lnSpc>
                <a:spcPct val="80000"/>
              </a:lnSpc>
              <a:spcBef>
                <a:spcPts val="400"/>
              </a:spcBef>
              <a:spcAft>
                <a:spcPts val="0"/>
              </a:spcAft>
              <a:buSzPts val="1265"/>
              <a:buChar char="●"/>
            </a:pPr>
            <a:r>
              <a:rPr lang="en-IN" sz="1860"/>
              <a:t>They are governed by all sections of the Banking Regulation act,1949.</a:t>
            </a:r>
            <a:endParaRPr/>
          </a:p>
          <a:p>
            <a:pPr marL="365760" lvl="0" indent="-175717" algn="l" rtl="0">
              <a:lnSpc>
                <a:spcPct val="80000"/>
              </a:lnSpc>
              <a:spcBef>
                <a:spcPts val="400"/>
              </a:spcBef>
              <a:spcAft>
                <a:spcPts val="0"/>
              </a:spcAft>
              <a:buSzPts val="1265"/>
              <a:buNone/>
            </a:pPr>
            <a:endParaRPr sz="1860"/>
          </a:p>
        </p:txBody>
      </p:sp>
      <p:sp>
        <p:nvSpPr>
          <p:cNvPr id="225" name="Google Shape;225;p14"/>
          <p:cNvSpPr txBox="1">
            <a:spLocks noGrp="1"/>
          </p:cNvSpPr>
          <p:nvPr>
            <p:ph type="body" idx="4"/>
          </p:nvPr>
        </p:nvSpPr>
        <p:spPr>
          <a:xfrm>
            <a:off x="4644008" y="2204864"/>
            <a:ext cx="4041775" cy="39417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224"/>
              <a:buChar char="●"/>
            </a:pPr>
            <a:r>
              <a:rPr lang="en-IN" sz="1800"/>
              <a:t>The concept of cooperatives banks are “no profit, no loss”.it works on principles of cooperation, self-help &amp; mutual help.</a:t>
            </a:r>
            <a:endParaRPr/>
          </a:p>
          <a:p>
            <a:pPr marL="365760" lvl="0" indent="-256032" algn="l" rtl="0">
              <a:spcBef>
                <a:spcPts val="0"/>
              </a:spcBef>
              <a:spcAft>
                <a:spcPts val="0"/>
              </a:spcAft>
              <a:buSzPts val="1224"/>
              <a:buChar char="●"/>
            </a:pPr>
            <a:r>
              <a:rPr lang="en-IN" sz="1800"/>
              <a:t>Are established under the cooperation Societies Acts of different states.</a:t>
            </a:r>
            <a:endParaRPr/>
          </a:p>
          <a:p>
            <a:pPr marL="365760" lvl="0" indent="-256032" algn="l" rtl="0">
              <a:spcBef>
                <a:spcPts val="0"/>
              </a:spcBef>
              <a:spcAft>
                <a:spcPts val="0"/>
              </a:spcAft>
              <a:buSzPts val="1224"/>
              <a:buChar char="●"/>
            </a:pPr>
            <a:r>
              <a:rPr lang="en-IN" sz="1800"/>
              <a:t>Have a three-tier set-up</a:t>
            </a:r>
            <a:endParaRPr/>
          </a:p>
          <a:p>
            <a:pPr marL="365760" lvl="0" indent="-256032" algn="l" rtl="0">
              <a:spcBef>
                <a:spcPts val="0"/>
              </a:spcBef>
              <a:spcAft>
                <a:spcPts val="0"/>
              </a:spcAft>
              <a:buSzPts val="1224"/>
              <a:buChar char="●"/>
            </a:pPr>
            <a:r>
              <a:rPr lang="en-IN" sz="1800"/>
              <a:t>Area of the operation is restricted to local/district state.</a:t>
            </a:r>
            <a:endParaRPr/>
          </a:p>
          <a:p>
            <a:pPr marL="365760" lvl="0" indent="-256032" algn="l" rtl="0">
              <a:spcBef>
                <a:spcPts val="0"/>
              </a:spcBef>
              <a:spcAft>
                <a:spcPts val="0"/>
              </a:spcAft>
              <a:buSzPts val="1224"/>
              <a:buChar char="●"/>
            </a:pPr>
            <a:r>
              <a:rPr lang="en-IN" sz="1800"/>
              <a:t>Only some sections of the Act are applicable to them. </a:t>
            </a:r>
            <a:endParaRPr sz="1800"/>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5"/>
          <p:cNvSpPr txBox="1">
            <a:spLocks noGrp="1"/>
          </p:cNvSpPr>
          <p:nvPr>
            <p:ph type="title"/>
          </p:nvPr>
        </p:nvSpPr>
        <p:spPr>
          <a:xfrm>
            <a:off x="457200" y="273050"/>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IN" sz="3690"/>
              <a:t>Domestic Bank v/s Foreign Bank :-</a:t>
            </a:r>
            <a:endParaRPr sz="3690"/>
          </a:p>
        </p:txBody>
      </p:sp>
      <p:sp>
        <p:nvSpPr>
          <p:cNvPr id="231" name="Google Shape;231;p15"/>
          <p:cNvSpPr txBox="1">
            <a:spLocks noGrp="1"/>
          </p:cNvSpPr>
          <p:nvPr>
            <p:ph type="body" idx="1"/>
          </p:nvPr>
        </p:nvSpPr>
        <p:spPr>
          <a:xfrm rot="10800000" flipH="1">
            <a:off x="323528" y="6772300"/>
            <a:ext cx="4040188" cy="171400"/>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lnSpc>
                <a:spcPct val="80000"/>
              </a:lnSpc>
              <a:spcBef>
                <a:spcPts val="0"/>
              </a:spcBef>
              <a:spcAft>
                <a:spcPts val="0"/>
              </a:spcAft>
              <a:buSzPts val="408"/>
              <a:buNone/>
            </a:pPr>
            <a:endParaRPr sz="600"/>
          </a:p>
        </p:txBody>
      </p:sp>
      <p:sp>
        <p:nvSpPr>
          <p:cNvPr id="232" name="Google Shape;232;p15"/>
          <p:cNvSpPr txBox="1">
            <a:spLocks noGrp="1"/>
          </p:cNvSpPr>
          <p:nvPr>
            <p:ph type="body" idx="2"/>
          </p:nvPr>
        </p:nvSpPr>
        <p:spPr>
          <a:xfrm>
            <a:off x="5292080" y="6804478"/>
            <a:ext cx="3571078" cy="107043"/>
          </a:xfrm>
          <a:prstGeom prst="rect">
            <a:avLst/>
          </a:prstGeom>
          <a:solidFill>
            <a:schemeClr val="accent1"/>
          </a:solidFill>
          <a:ln w="9650" cap="flat" cmpd="sng">
            <a:solidFill>
              <a:schemeClr val="accent1"/>
            </a:solidFill>
            <a:prstDash val="solid"/>
            <a:miter lim="800000"/>
            <a:headEnd type="none" w="sm" len="sm"/>
            <a:tailEnd type="none" w="sm" len="sm"/>
          </a:ln>
        </p:spPr>
        <p:txBody>
          <a:bodyPr spcFirstLastPara="1" wrap="square" lIns="182875" tIns="45700" rIns="91425" bIns="45700" anchor="ctr" anchorCtr="0">
            <a:normAutofit/>
          </a:bodyPr>
          <a:lstStyle/>
          <a:p>
            <a:pPr marL="0" lvl="0" indent="0" algn="l" rtl="0">
              <a:lnSpc>
                <a:spcPct val="80000"/>
              </a:lnSpc>
              <a:spcBef>
                <a:spcPts val="0"/>
              </a:spcBef>
              <a:spcAft>
                <a:spcPts val="0"/>
              </a:spcAft>
              <a:buSzPts val="408"/>
              <a:buNone/>
            </a:pPr>
            <a:endParaRPr sz="600"/>
          </a:p>
        </p:txBody>
      </p:sp>
      <p:sp>
        <p:nvSpPr>
          <p:cNvPr id="233" name="Google Shape;233;p15"/>
          <p:cNvSpPr txBox="1">
            <a:spLocks noGrp="1"/>
          </p:cNvSpPr>
          <p:nvPr>
            <p:ph type="body" idx="3"/>
          </p:nvPr>
        </p:nvSpPr>
        <p:spPr>
          <a:xfrm>
            <a:off x="457200" y="1444294"/>
            <a:ext cx="4040188" cy="3941763"/>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224"/>
              <a:buChar char="●"/>
            </a:pPr>
            <a:r>
              <a:rPr lang="en-IN" sz="1800"/>
              <a:t>It is a joint stock company incorporated in India.</a:t>
            </a:r>
            <a:endParaRPr/>
          </a:p>
          <a:p>
            <a:pPr marL="365760" lvl="0" indent="-256032" algn="l" rtl="0">
              <a:spcBef>
                <a:spcPts val="400"/>
              </a:spcBef>
              <a:spcAft>
                <a:spcPts val="0"/>
              </a:spcAft>
              <a:buSzPts val="1224"/>
              <a:buChar char="●"/>
            </a:pPr>
            <a:r>
              <a:rPr lang="en-IN" sz="1800"/>
              <a:t>Area of operation extends to whole of India.</a:t>
            </a:r>
            <a:endParaRPr/>
          </a:p>
          <a:p>
            <a:pPr marL="365760" lvl="0" indent="-256032" algn="l" rtl="0">
              <a:spcBef>
                <a:spcPts val="400"/>
              </a:spcBef>
              <a:spcAft>
                <a:spcPts val="0"/>
              </a:spcAft>
              <a:buSzPts val="1224"/>
              <a:buChar char="●"/>
            </a:pPr>
            <a:r>
              <a:rPr lang="en-IN" sz="1800"/>
              <a:t>Income is more from core banking operation i.e. lending.</a:t>
            </a:r>
            <a:endParaRPr/>
          </a:p>
          <a:p>
            <a:pPr marL="365760" lvl="0" indent="-256032" algn="l" rtl="0">
              <a:spcBef>
                <a:spcPts val="400"/>
              </a:spcBef>
              <a:spcAft>
                <a:spcPts val="0"/>
              </a:spcAft>
              <a:buSzPts val="1224"/>
              <a:buChar char="●"/>
            </a:pPr>
            <a:r>
              <a:rPr lang="en-IN" sz="1800"/>
              <a:t>Main strength lies in their huge number of branches &amp; the number of employees.</a:t>
            </a:r>
            <a:endParaRPr/>
          </a:p>
          <a:p>
            <a:pPr marL="365760" lvl="0" indent="-256032" algn="l" rtl="0">
              <a:spcBef>
                <a:spcPts val="400"/>
              </a:spcBef>
              <a:spcAft>
                <a:spcPts val="0"/>
              </a:spcAft>
              <a:buSzPts val="1224"/>
              <a:buChar char="●"/>
            </a:pPr>
            <a:r>
              <a:rPr lang="en-IN" sz="1800"/>
              <a:t>Obtaining a license from RBI is comparatively easier</a:t>
            </a:r>
            <a:endParaRPr/>
          </a:p>
          <a:p>
            <a:pPr marL="365760" lvl="0" indent="-256032" algn="l" rtl="0">
              <a:spcBef>
                <a:spcPts val="400"/>
              </a:spcBef>
              <a:spcAft>
                <a:spcPts val="0"/>
              </a:spcAft>
              <a:buSzPts val="1224"/>
              <a:buChar char="●"/>
            </a:pPr>
            <a:r>
              <a:rPr lang="en-IN" sz="1800"/>
              <a:t>Focus is more on middle and lower income groups.</a:t>
            </a:r>
            <a:endParaRPr/>
          </a:p>
          <a:p>
            <a:pPr marL="365760" lvl="0" indent="-256032" algn="l" rtl="0">
              <a:spcBef>
                <a:spcPts val="400"/>
              </a:spcBef>
              <a:spcAft>
                <a:spcPts val="0"/>
              </a:spcAft>
              <a:buSzPts val="1224"/>
              <a:buChar char="●"/>
            </a:pPr>
            <a:r>
              <a:rPr lang="en-IN" sz="1800"/>
              <a:t>Operations are mostly local level.</a:t>
            </a:r>
            <a:endParaRPr/>
          </a:p>
        </p:txBody>
      </p:sp>
      <p:sp>
        <p:nvSpPr>
          <p:cNvPr id="234" name="Google Shape;234;p15"/>
          <p:cNvSpPr txBox="1">
            <a:spLocks noGrp="1"/>
          </p:cNvSpPr>
          <p:nvPr>
            <p:ph type="body" idx="4"/>
          </p:nvPr>
        </p:nvSpPr>
        <p:spPr>
          <a:xfrm>
            <a:off x="4645025" y="1444294"/>
            <a:ext cx="4041775" cy="3941763"/>
          </a:xfrm>
          <a:prstGeom prst="rect">
            <a:avLst/>
          </a:prstGeom>
          <a:noFill/>
          <a:ln>
            <a:noFill/>
          </a:ln>
        </p:spPr>
        <p:txBody>
          <a:bodyPr spcFirstLastPara="1" wrap="square" lIns="91425" tIns="45700" rIns="91425" bIns="45700" anchor="t" anchorCtr="0">
            <a:noAutofit/>
          </a:bodyPr>
          <a:lstStyle/>
          <a:p>
            <a:pPr marL="365760" lvl="0" indent="-256032" algn="l" rtl="0">
              <a:spcBef>
                <a:spcPts val="0"/>
              </a:spcBef>
              <a:spcAft>
                <a:spcPts val="0"/>
              </a:spcAft>
              <a:buSzPts val="1224"/>
              <a:buChar char="●"/>
            </a:pPr>
            <a:r>
              <a:rPr lang="en-IN" sz="1800"/>
              <a:t>It is the branch of a joint stock company  incorporated outside India.</a:t>
            </a:r>
            <a:endParaRPr/>
          </a:p>
          <a:p>
            <a:pPr marL="365760" lvl="0" indent="-256032" algn="l" rtl="0">
              <a:spcBef>
                <a:spcPts val="0"/>
              </a:spcBef>
              <a:spcAft>
                <a:spcPts val="0"/>
              </a:spcAft>
              <a:buSzPts val="1224"/>
              <a:buChar char="●"/>
            </a:pPr>
            <a:r>
              <a:rPr lang="en-IN" sz="1800"/>
              <a:t>Operations are concentrated in metro and tier 1 cities.</a:t>
            </a:r>
            <a:endParaRPr/>
          </a:p>
          <a:p>
            <a:pPr marL="365760" lvl="0" indent="-256032" algn="l" rtl="0">
              <a:spcBef>
                <a:spcPts val="0"/>
              </a:spcBef>
              <a:spcAft>
                <a:spcPts val="0"/>
              </a:spcAft>
              <a:buSzPts val="1224"/>
              <a:buChar char="●"/>
            </a:pPr>
            <a:r>
              <a:rPr lang="en-IN" sz="1800"/>
              <a:t>Income is more fee based and new products like credit card, mutual fund , etc.</a:t>
            </a:r>
            <a:endParaRPr/>
          </a:p>
          <a:p>
            <a:pPr marL="365760" lvl="0" indent="-256032" algn="l" rtl="0">
              <a:spcBef>
                <a:spcPts val="0"/>
              </a:spcBef>
              <a:spcAft>
                <a:spcPts val="0"/>
              </a:spcAft>
              <a:buSzPts val="1224"/>
              <a:buChar char="●"/>
            </a:pPr>
            <a:r>
              <a:rPr lang="en-IN" sz="1800"/>
              <a:t>Main strength lies in their technology &amp; vast capital resources as well as their networking.</a:t>
            </a:r>
            <a:endParaRPr/>
          </a:p>
          <a:p>
            <a:pPr marL="365760" lvl="0" indent="-256032" algn="l" rtl="0">
              <a:spcBef>
                <a:spcPts val="0"/>
              </a:spcBef>
              <a:spcAft>
                <a:spcPts val="0"/>
              </a:spcAft>
              <a:buSzPts val="1224"/>
              <a:buChar char="●"/>
            </a:pPr>
            <a:r>
              <a:rPr lang="en-IN" sz="1800"/>
              <a:t>It is more difficult to obtain a license from RBI.</a:t>
            </a:r>
            <a:endParaRPr/>
          </a:p>
          <a:p>
            <a:pPr marL="365760" lvl="0" indent="-256032" algn="l" rtl="0">
              <a:spcBef>
                <a:spcPts val="0"/>
              </a:spcBef>
              <a:spcAft>
                <a:spcPts val="0"/>
              </a:spcAft>
              <a:buSzPts val="1224"/>
              <a:buChar char="●"/>
            </a:pPr>
            <a:r>
              <a:rPr lang="en-IN" sz="1800"/>
              <a:t>Focus is more on high income groups, large corporates and MNCs.</a:t>
            </a:r>
            <a:endParaRPr/>
          </a:p>
          <a:p>
            <a:pPr marL="365760" lvl="0" indent="-256032" algn="l" rtl="0">
              <a:spcBef>
                <a:spcPts val="0"/>
              </a:spcBef>
              <a:spcAft>
                <a:spcPts val="0"/>
              </a:spcAft>
              <a:buSzPts val="1224"/>
              <a:buChar char="●"/>
            </a:pPr>
            <a:r>
              <a:rPr lang="en-IN" sz="1800"/>
              <a:t>Operations are international level.</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6"/>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Globally financial authorities have created room for the participation of non-bank institutions in enabling payments. </a:t>
            </a:r>
            <a:endParaRPr/>
          </a:p>
          <a:p>
            <a:pPr marL="365760" lvl="0" indent="-256032" algn="l" rtl="0">
              <a:spcBef>
                <a:spcPts val="400"/>
              </a:spcBef>
              <a:spcAft>
                <a:spcPts val="0"/>
              </a:spcAft>
              <a:buSzPts val="1836"/>
              <a:buChar char="●"/>
            </a:pPr>
            <a:r>
              <a:rPr lang="en-IN"/>
              <a:t>Pre-paid Instrument Providers (PPIs) :-</a:t>
            </a:r>
            <a:endParaRPr/>
          </a:p>
          <a:p>
            <a:pPr marL="109728" lvl="0" indent="0" algn="l" rtl="0">
              <a:spcBef>
                <a:spcPts val="400"/>
              </a:spcBef>
              <a:spcAft>
                <a:spcPts val="0"/>
              </a:spcAft>
              <a:buSzPts val="1836"/>
              <a:buNone/>
            </a:pPr>
            <a:r>
              <a:rPr lang="en-IN"/>
              <a:t>     It allows customer to store or Pay for goods &amp; services from digital wallets.it accept maximum amount of Rs. 50,000/- &amp; it required to maintain ESCROW account with a scheduled commercial bank. E.g. of PPI is ‘PayTm’.  </a:t>
            </a:r>
            <a:endParaRPr/>
          </a:p>
        </p:txBody>
      </p:sp>
      <p:sp>
        <p:nvSpPr>
          <p:cNvPr id="240" name="Google Shape;24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Payment Bank :-</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Objectives</a:t>
            </a:r>
            <a:endParaRPr/>
          </a:p>
          <a:p>
            <a:pPr marL="365760" lvl="0" indent="-256032" algn="l" rtl="0">
              <a:spcBef>
                <a:spcPts val="400"/>
              </a:spcBef>
              <a:spcAft>
                <a:spcPts val="0"/>
              </a:spcAft>
              <a:buSzPts val="1836"/>
              <a:buChar char="●"/>
            </a:pPr>
            <a:r>
              <a:rPr lang="en-IN"/>
              <a:t>Eligible Promoters</a:t>
            </a:r>
            <a:endParaRPr/>
          </a:p>
          <a:p>
            <a:pPr marL="365760" lvl="0" indent="-256032" algn="l" rtl="0">
              <a:spcBef>
                <a:spcPts val="400"/>
              </a:spcBef>
              <a:spcAft>
                <a:spcPts val="0"/>
              </a:spcAft>
              <a:buSzPts val="1836"/>
              <a:buChar char="●"/>
            </a:pPr>
            <a:r>
              <a:rPr lang="en-IN"/>
              <a:t>Scope of activities</a:t>
            </a:r>
            <a:endParaRPr/>
          </a:p>
          <a:p>
            <a:pPr marL="365760" lvl="0" indent="-256032" algn="l" rtl="0">
              <a:spcBef>
                <a:spcPts val="400"/>
              </a:spcBef>
              <a:spcAft>
                <a:spcPts val="0"/>
              </a:spcAft>
              <a:buSzPts val="1836"/>
              <a:buChar char="●"/>
            </a:pPr>
            <a:r>
              <a:rPr lang="en-IN"/>
              <a:t>Deployment of funds</a:t>
            </a:r>
            <a:endParaRPr/>
          </a:p>
          <a:p>
            <a:pPr marL="365760" lvl="0" indent="-256032" algn="l" rtl="0">
              <a:spcBef>
                <a:spcPts val="400"/>
              </a:spcBef>
              <a:spcAft>
                <a:spcPts val="0"/>
              </a:spcAft>
              <a:buSzPts val="1836"/>
              <a:buChar char="●"/>
            </a:pPr>
            <a:r>
              <a:rPr lang="en-IN"/>
              <a:t>Capital requirement</a:t>
            </a:r>
            <a:endParaRPr/>
          </a:p>
          <a:p>
            <a:pPr marL="365760" lvl="0" indent="-256032" algn="l" rtl="0">
              <a:spcBef>
                <a:spcPts val="400"/>
              </a:spcBef>
              <a:spcAft>
                <a:spcPts val="0"/>
              </a:spcAft>
              <a:buSzPts val="1836"/>
              <a:buChar char="●"/>
            </a:pPr>
            <a:r>
              <a:rPr lang="en-IN"/>
              <a:t>Promoter’s contribution</a:t>
            </a:r>
            <a:endParaRPr/>
          </a:p>
          <a:p>
            <a:pPr marL="365760" lvl="0" indent="-256032" algn="l" rtl="0">
              <a:spcBef>
                <a:spcPts val="400"/>
              </a:spcBef>
              <a:spcAft>
                <a:spcPts val="0"/>
              </a:spcAft>
              <a:buSzPts val="1836"/>
              <a:buChar char="●"/>
            </a:pPr>
            <a:r>
              <a:rPr lang="en-IN"/>
              <a:t>Foreign shareholding</a:t>
            </a:r>
            <a:endParaRPr/>
          </a:p>
          <a:p>
            <a:pPr marL="365760" lvl="0" indent="-256032" algn="l" rtl="0">
              <a:spcBef>
                <a:spcPts val="400"/>
              </a:spcBef>
              <a:spcAft>
                <a:spcPts val="0"/>
              </a:spcAft>
              <a:buSzPts val="1836"/>
              <a:buChar char="●"/>
            </a:pPr>
            <a:r>
              <a:rPr lang="en-IN"/>
              <a:t>Application &amp; RBI decision</a:t>
            </a:r>
            <a:endParaRPr/>
          </a:p>
        </p:txBody>
      </p:sp>
      <p:sp>
        <p:nvSpPr>
          <p:cNvPr id="246" name="Google Shape;24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3690"/>
              <a:buFont typeface="Lucida Sans"/>
              <a:buNone/>
            </a:pPr>
            <a:r>
              <a:rPr lang="en-IN" sz="3690"/>
              <a:t>RBIs Guidelines for licensing of Payment Banks :-</a:t>
            </a:r>
            <a:endParaRPr sz="3690"/>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 Structure &amp; management</a:t>
            </a:r>
            <a:endParaRPr/>
          </a:p>
          <a:p>
            <a:pPr marL="365760" lvl="0" indent="-256032" algn="l" rtl="0">
              <a:spcBef>
                <a:spcPts val="400"/>
              </a:spcBef>
              <a:spcAft>
                <a:spcPts val="0"/>
              </a:spcAft>
              <a:buSzPts val="1836"/>
              <a:buChar char="●"/>
            </a:pPr>
            <a:r>
              <a:rPr lang="en-IN"/>
              <a:t>Objectives </a:t>
            </a:r>
            <a:endParaRPr/>
          </a:p>
          <a:p>
            <a:pPr marL="1117854" lvl="2" indent="-514349" algn="l" rtl="0">
              <a:spcBef>
                <a:spcPts val="350"/>
              </a:spcBef>
              <a:spcAft>
                <a:spcPts val="0"/>
              </a:spcAft>
              <a:buSzPts val="2400"/>
              <a:buFont typeface="Lucida Sans"/>
              <a:buAutoNum type="arabicPeriod"/>
            </a:pPr>
            <a:r>
              <a:rPr lang="en-IN" sz="2400"/>
              <a:t>To provide credit &amp; other facilities to small &amp; marginal farmer</a:t>
            </a:r>
            <a:endParaRPr/>
          </a:p>
          <a:p>
            <a:pPr marL="1117854" lvl="2" indent="-514349" algn="l" rtl="0">
              <a:spcBef>
                <a:spcPts val="350"/>
              </a:spcBef>
              <a:spcAft>
                <a:spcPts val="0"/>
              </a:spcAft>
              <a:buSzPts val="2400"/>
              <a:buFont typeface="Lucida Sans"/>
              <a:buAutoNum type="arabicPeriod"/>
            </a:pPr>
            <a:r>
              <a:rPr lang="en-IN" sz="2400"/>
              <a:t>To encourage rural entrepreneurship.</a:t>
            </a:r>
            <a:endParaRPr/>
          </a:p>
          <a:p>
            <a:pPr marL="1117854" lvl="2" indent="-514349" algn="l" rtl="0">
              <a:spcBef>
                <a:spcPts val="350"/>
              </a:spcBef>
              <a:spcAft>
                <a:spcPts val="0"/>
              </a:spcAft>
              <a:buSzPts val="2400"/>
              <a:buFont typeface="Lucida Sans"/>
              <a:buAutoNum type="arabicPeriod"/>
            </a:pPr>
            <a:r>
              <a:rPr lang="en-IN" sz="2400"/>
              <a:t>To increase employment opportunities in the rural areas;</a:t>
            </a:r>
            <a:endParaRPr/>
          </a:p>
          <a:p>
            <a:pPr marL="1117854" lvl="2" indent="-514349" algn="l" rtl="0">
              <a:spcBef>
                <a:spcPts val="350"/>
              </a:spcBef>
              <a:spcAft>
                <a:spcPts val="1600"/>
              </a:spcAft>
              <a:buSzPts val="2400"/>
              <a:buFont typeface="Lucida Sans"/>
              <a:buAutoNum type="arabicPeriod"/>
            </a:pPr>
            <a:r>
              <a:rPr lang="en-IN" sz="2400"/>
              <a:t>To provide loan for backward class public.</a:t>
            </a:r>
            <a:endParaRPr/>
          </a:p>
        </p:txBody>
      </p:sp>
      <p:sp>
        <p:nvSpPr>
          <p:cNvPr id="252" name="Google Shape;25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Regional Rural Bank (RRB):-</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9"/>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It is deemed to be a co-operative society for the purpose of Income Tax Act, 1961.</a:t>
            </a:r>
            <a:endParaRPr/>
          </a:p>
          <a:p>
            <a:pPr marL="365760" lvl="0" indent="-256032" algn="l" rtl="0">
              <a:spcBef>
                <a:spcPts val="400"/>
              </a:spcBef>
              <a:spcAft>
                <a:spcPts val="0"/>
              </a:spcAft>
              <a:buSzPts val="1836"/>
              <a:buChar char="●"/>
            </a:pPr>
            <a:r>
              <a:rPr lang="en-IN"/>
              <a:t>Area of operation is limited to a specified region.</a:t>
            </a:r>
            <a:endParaRPr/>
          </a:p>
          <a:p>
            <a:pPr marL="365760" lvl="0" indent="-256032" algn="l" rtl="0">
              <a:spcBef>
                <a:spcPts val="400"/>
              </a:spcBef>
              <a:spcAft>
                <a:spcPts val="0"/>
              </a:spcAft>
              <a:buSzPts val="1836"/>
              <a:buChar char="●"/>
            </a:pPr>
            <a:r>
              <a:rPr lang="en-IN"/>
              <a:t>It grant loans to the small &amp; marginal  farmers, agricultural labourers,</a:t>
            </a:r>
            <a:endParaRPr/>
          </a:p>
          <a:p>
            <a:pPr marL="365760" lvl="0" indent="-256032" algn="l" rtl="0">
              <a:spcBef>
                <a:spcPts val="400"/>
              </a:spcBef>
              <a:spcAft>
                <a:spcPts val="0"/>
              </a:spcAft>
              <a:buSzPts val="1836"/>
              <a:buChar char="●"/>
            </a:pPr>
            <a:r>
              <a:rPr lang="en-IN"/>
              <a:t>This is a sponsored bank.</a:t>
            </a:r>
            <a:endParaRPr/>
          </a:p>
          <a:p>
            <a:pPr marL="365760" lvl="0" indent="-256032" algn="l" rtl="0">
              <a:spcBef>
                <a:spcPts val="400"/>
              </a:spcBef>
              <a:spcAft>
                <a:spcPts val="0"/>
              </a:spcAft>
              <a:buSzPts val="1836"/>
              <a:buChar char="●"/>
            </a:pPr>
            <a:r>
              <a:rPr lang="en-IN"/>
              <a:t>The RRB charges interest rates as adopted by the co-operative societies in the state.</a:t>
            </a:r>
            <a:endParaRPr/>
          </a:p>
          <a:p>
            <a:pPr marL="109728" lvl="0" indent="0" algn="l" rtl="0">
              <a:spcBef>
                <a:spcPts val="400"/>
              </a:spcBef>
              <a:spcAft>
                <a:spcPts val="0"/>
              </a:spcAft>
              <a:buSzPts val="1836"/>
              <a:buNone/>
            </a:pPr>
            <a:endParaRPr/>
          </a:p>
        </p:txBody>
      </p:sp>
      <p:sp>
        <p:nvSpPr>
          <p:cNvPr id="258" name="Google Shape;258;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Features :- </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0"/>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Providing short term crop loans.</a:t>
            </a:r>
            <a:endParaRPr/>
          </a:p>
          <a:p>
            <a:pPr marL="365760" lvl="0" indent="-256032" algn="l" rtl="0">
              <a:spcBef>
                <a:spcPts val="400"/>
              </a:spcBef>
              <a:spcAft>
                <a:spcPts val="0"/>
              </a:spcAft>
              <a:buSzPts val="1836"/>
              <a:buChar char="●"/>
            </a:pPr>
            <a:r>
              <a:rPr lang="en-IN"/>
              <a:t>Granting  loans to co-operative societies for agricultural purposes.</a:t>
            </a:r>
            <a:endParaRPr/>
          </a:p>
          <a:p>
            <a:pPr marL="365760" lvl="0" indent="-256032" algn="l" rtl="0">
              <a:spcBef>
                <a:spcPts val="400"/>
              </a:spcBef>
              <a:spcAft>
                <a:spcPts val="0"/>
              </a:spcAft>
              <a:buSzPts val="1836"/>
              <a:buChar char="●"/>
            </a:pPr>
            <a:r>
              <a:rPr lang="en-IN"/>
              <a:t>Extending term loans for agricultural activities.</a:t>
            </a:r>
            <a:endParaRPr/>
          </a:p>
          <a:p>
            <a:pPr marL="365760" lvl="0" indent="-256032" algn="l" rtl="0">
              <a:spcBef>
                <a:spcPts val="400"/>
              </a:spcBef>
              <a:spcAft>
                <a:spcPts val="0"/>
              </a:spcAft>
              <a:buSzPts val="1836"/>
              <a:buChar char="●"/>
            </a:pPr>
            <a:r>
              <a:rPr lang="en-IN"/>
              <a:t>Implementation of different rate of interest</a:t>
            </a:r>
            <a:endParaRPr/>
          </a:p>
          <a:p>
            <a:pPr marL="365760" lvl="0" indent="-256032" algn="l" rtl="0">
              <a:spcBef>
                <a:spcPts val="400"/>
              </a:spcBef>
              <a:spcAft>
                <a:spcPts val="0"/>
              </a:spcAft>
              <a:buSzPts val="1836"/>
              <a:buChar char="●"/>
            </a:pPr>
            <a:r>
              <a:rPr lang="en-IN"/>
              <a:t>Setting up &amp; maintenance of godowns &amp; warehouse.</a:t>
            </a:r>
            <a:endParaRPr/>
          </a:p>
          <a:p>
            <a:pPr marL="365760" lvl="0" indent="-256032" algn="l" rtl="0">
              <a:spcBef>
                <a:spcPts val="400"/>
              </a:spcBef>
              <a:spcAft>
                <a:spcPts val="0"/>
              </a:spcAft>
              <a:buSzPts val="1836"/>
              <a:buChar char="●"/>
            </a:pPr>
            <a:r>
              <a:rPr lang="en-IN"/>
              <a:t>Reducing the dependency of weaker section</a:t>
            </a:r>
            <a:endParaRPr/>
          </a:p>
        </p:txBody>
      </p:sp>
      <p:sp>
        <p:nvSpPr>
          <p:cNvPr id="264" name="Google Shape;26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Functions:-</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a:p>
            <a:pPr marL="365760" lvl="0" indent="-256032" algn="l" rtl="0">
              <a:spcBef>
                <a:spcPts val="0"/>
              </a:spcBef>
              <a:spcAft>
                <a:spcPts val="0"/>
              </a:spcAft>
              <a:buSzPts val="1836"/>
              <a:buChar char="●"/>
            </a:pPr>
            <a:r>
              <a:rPr lang="en-IN"/>
              <a:t>Banks are institutions that accepts various types of deposits and use these funds for granting loans.</a:t>
            </a:r>
            <a:endParaRPr/>
          </a:p>
          <a:p>
            <a:pPr marL="365760" lvl="0" indent="-256032" algn="l" rtl="0">
              <a:spcBef>
                <a:spcPts val="400"/>
              </a:spcBef>
              <a:spcAft>
                <a:spcPts val="0"/>
              </a:spcAft>
              <a:buSzPts val="1836"/>
              <a:buChar char="●"/>
            </a:pPr>
            <a:r>
              <a:rPr lang="en-IN"/>
              <a:t>It helps in capital formation and capital accumulation. Banks are reservoirs of resources.</a:t>
            </a:r>
            <a:endParaRPr/>
          </a:p>
          <a:p>
            <a:pPr marL="365760" lvl="0" indent="-256032" algn="l" rtl="0">
              <a:spcBef>
                <a:spcPts val="400"/>
              </a:spcBef>
              <a:spcAft>
                <a:spcPts val="0"/>
              </a:spcAft>
              <a:buSzPts val="1836"/>
              <a:buChar char="●"/>
            </a:pPr>
            <a:r>
              <a:rPr lang="en-IN"/>
              <a:t>Banks are at the heart of the financial system.</a:t>
            </a:r>
            <a:endParaRPr/>
          </a:p>
          <a:p>
            <a:pPr marL="365760" lvl="0" indent="-217169" algn="l" rtl="0">
              <a:spcBef>
                <a:spcPts val="400"/>
              </a:spcBef>
              <a:spcAft>
                <a:spcPts val="0"/>
              </a:spcAft>
              <a:buSzPts val="1224"/>
              <a:buChar char="●"/>
            </a:pPr>
            <a:endParaRPr/>
          </a:p>
        </p:txBody>
      </p:sp>
      <p:sp>
        <p:nvSpPr>
          <p:cNvPr id="90" name="Google Shape;9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Introduction :-</a:t>
            </a:r>
            <a:endParaRPr/>
          </a:p>
        </p:txBody>
      </p:sp>
      <p:pic>
        <p:nvPicPr>
          <p:cNvPr id="91" name="Google Shape;91;p2"/>
          <p:cNvPicPr preferRelativeResize="0"/>
          <p:nvPr/>
        </p:nvPicPr>
        <p:blipFill>
          <a:blip r:embed="rId3">
            <a:alphaModFix/>
          </a:blip>
          <a:stretch>
            <a:fillRect/>
          </a:stretch>
        </p:blipFill>
        <p:spPr>
          <a:xfrm>
            <a:off x="238125" y="4015650"/>
            <a:ext cx="8667750" cy="1851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2500"/>
                                        <p:tgtEl>
                                          <p:spTgt spid="91"/>
                                        </p:tgtEl>
                                        <p:attrNameLst>
                                          <p:attrName>ppt_w</p:attrName>
                                        </p:attrNameLst>
                                      </p:cBhvr>
                                      <p:tavLst>
                                        <p:tav tm="0">
                                          <p:val>
                                            <p:strVal val="0"/>
                                          </p:val>
                                        </p:tav>
                                        <p:tav tm="100000">
                                          <p:val>
                                            <p:strVal val="#ppt_w"/>
                                          </p:val>
                                        </p:tav>
                                      </p:tavLst>
                                    </p:anim>
                                    <p:anim calcmode="lin" valueType="num">
                                      <p:cBhvr additive="base">
                                        <p:cTn id="8" dur="2500"/>
                                        <p:tgtEl>
                                          <p:spTgt spid="9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The word bank has been derived from the French word ‘Banco /Bancus /Banc/Banque’ which means a ‘bench’. </a:t>
            </a:r>
            <a:endParaRPr/>
          </a:p>
          <a:p>
            <a:pPr marL="365760" lvl="0" indent="-256032" algn="l" rtl="0">
              <a:spcBef>
                <a:spcPts val="400"/>
              </a:spcBef>
              <a:spcAft>
                <a:spcPts val="0"/>
              </a:spcAft>
              <a:buSzPts val="1836"/>
              <a:buChar char="●"/>
            </a:pPr>
            <a:r>
              <a:rPr lang="en-IN"/>
              <a:t>In India, Bank of Hindustan was the earliest bank started under European directions.</a:t>
            </a:r>
            <a:endParaRPr/>
          </a:p>
          <a:p>
            <a:pPr marL="365760" lvl="0" indent="-256032" algn="l" rtl="0">
              <a:spcBef>
                <a:spcPts val="400"/>
              </a:spcBef>
              <a:spcAft>
                <a:spcPts val="0"/>
              </a:spcAft>
              <a:buSzPts val="1836"/>
              <a:buChar char="●"/>
            </a:pPr>
            <a:r>
              <a:rPr lang="en-IN"/>
              <a:t>In England, the bankers of “Lombardy” had taken the initiative to start modern banking along with their trading activities.</a:t>
            </a:r>
            <a:endParaRPr/>
          </a:p>
          <a:p>
            <a:pPr marL="365760" lvl="0" indent="-139446" algn="l" rtl="0">
              <a:spcBef>
                <a:spcPts val="400"/>
              </a:spcBef>
              <a:spcAft>
                <a:spcPts val="0"/>
              </a:spcAft>
              <a:buSzPts val="1836"/>
              <a:buNone/>
            </a:pPr>
            <a:endParaRPr/>
          </a:p>
        </p:txBody>
      </p:sp>
      <p:sp>
        <p:nvSpPr>
          <p:cNvPr id="97" name="Google Shape;9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Brief History :-</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768"/>
              <a:buChar char="●"/>
            </a:pPr>
            <a:r>
              <a:rPr lang="en-IN" sz="2600"/>
              <a:t>The Banking Regulation Act,1949 (Sec. 5(B)) defines the term ‘Banking Company’ as ‘a company which transact the business of banking in India’, and the term ‘Banking’ has been defined as ‘Accepting for the purpose of lending and investment of deposits of money from the public, repayable on demand, order or otherwise and withdrawable by cheque, draft or order or otherwise.</a:t>
            </a:r>
            <a:endParaRPr sz="2600"/>
          </a:p>
        </p:txBody>
      </p:sp>
      <p:sp>
        <p:nvSpPr>
          <p:cNvPr id="103" name="Google Shape;10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Definitions of Banking :-</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Dealing in Money</a:t>
            </a:r>
            <a:endParaRPr/>
          </a:p>
          <a:p>
            <a:pPr marL="365760" lvl="0" indent="-256032" algn="l" rtl="0">
              <a:spcBef>
                <a:spcPts val="400"/>
              </a:spcBef>
              <a:spcAft>
                <a:spcPts val="0"/>
              </a:spcAft>
              <a:buSzPts val="1836"/>
              <a:buChar char="●"/>
            </a:pPr>
            <a:r>
              <a:rPr lang="en-IN"/>
              <a:t>Deposits must be Withdrawable</a:t>
            </a:r>
            <a:endParaRPr/>
          </a:p>
          <a:p>
            <a:pPr marL="365760" lvl="0" indent="-256032" algn="l" rtl="0">
              <a:spcBef>
                <a:spcPts val="400"/>
              </a:spcBef>
              <a:spcAft>
                <a:spcPts val="0"/>
              </a:spcAft>
              <a:buSzPts val="1836"/>
              <a:buChar char="●"/>
            </a:pPr>
            <a:r>
              <a:rPr lang="en-IN"/>
              <a:t>Dealing with Credit</a:t>
            </a:r>
            <a:endParaRPr/>
          </a:p>
          <a:p>
            <a:pPr marL="365760" lvl="0" indent="-256032" algn="l" rtl="0">
              <a:spcBef>
                <a:spcPts val="400"/>
              </a:spcBef>
              <a:spcAft>
                <a:spcPts val="0"/>
              </a:spcAft>
              <a:buSzPts val="1836"/>
              <a:buChar char="●"/>
            </a:pPr>
            <a:r>
              <a:rPr lang="en-IN"/>
              <a:t>Middle Man</a:t>
            </a:r>
            <a:endParaRPr/>
          </a:p>
          <a:p>
            <a:pPr marL="365760" lvl="0" indent="-256032" algn="l" rtl="0">
              <a:spcBef>
                <a:spcPts val="400"/>
              </a:spcBef>
              <a:spcAft>
                <a:spcPts val="0"/>
              </a:spcAft>
              <a:buSzPts val="1836"/>
              <a:buChar char="●"/>
            </a:pPr>
            <a:r>
              <a:rPr lang="en-IN"/>
              <a:t>Commercial in Nature</a:t>
            </a:r>
            <a:endParaRPr/>
          </a:p>
          <a:p>
            <a:pPr marL="365760" lvl="0" indent="-256032" algn="l" rtl="0">
              <a:spcBef>
                <a:spcPts val="400"/>
              </a:spcBef>
              <a:spcAft>
                <a:spcPts val="0"/>
              </a:spcAft>
              <a:buSzPts val="1836"/>
              <a:buChar char="●"/>
            </a:pPr>
            <a:r>
              <a:rPr lang="en-IN"/>
              <a:t>Risk Transformation</a:t>
            </a:r>
            <a:endParaRPr/>
          </a:p>
          <a:p>
            <a:pPr marL="365760" lvl="0" indent="-256032" algn="l" rtl="0">
              <a:spcBef>
                <a:spcPts val="400"/>
              </a:spcBef>
              <a:spcAft>
                <a:spcPts val="0"/>
              </a:spcAft>
              <a:buSzPts val="1836"/>
              <a:buChar char="●"/>
            </a:pPr>
            <a:r>
              <a:rPr lang="en-IN"/>
              <a:t>Size Transformation</a:t>
            </a:r>
            <a:endParaRPr/>
          </a:p>
          <a:p>
            <a:pPr marL="365760" lvl="0" indent="-256032" algn="l" rtl="0">
              <a:spcBef>
                <a:spcPts val="400"/>
              </a:spcBef>
              <a:spcAft>
                <a:spcPts val="0"/>
              </a:spcAft>
              <a:buSzPts val="1836"/>
              <a:buChar char="●"/>
            </a:pPr>
            <a:r>
              <a:rPr lang="en-IN"/>
              <a:t>Nature of Agent</a:t>
            </a:r>
            <a:endParaRPr/>
          </a:p>
        </p:txBody>
      </p:sp>
      <p:sp>
        <p:nvSpPr>
          <p:cNvPr id="109" name="Google Shape;109;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Features :-</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 calcmode="lin" valueType="num">
                                      <p:cBhvr additive="base">
                                        <p:cTn id="7" dur="2000"/>
                                        <p:tgtEl>
                                          <p:spTgt spid="10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 calcmode="lin" valueType="num">
                                      <p:cBhvr additive="base">
                                        <p:cTn id="12" dur="2000"/>
                                        <p:tgtEl>
                                          <p:spTgt spid="10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 calcmode="lin" valueType="num">
                                      <p:cBhvr additive="base">
                                        <p:cTn id="17" dur="2000"/>
                                        <p:tgtEl>
                                          <p:spTgt spid="10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 calcmode="lin" valueType="num">
                                      <p:cBhvr additive="base">
                                        <p:cTn id="22" dur="2000"/>
                                        <p:tgtEl>
                                          <p:spTgt spid="10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 calcmode="lin" valueType="num">
                                      <p:cBhvr additive="base">
                                        <p:cTn id="27" dur="2000"/>
                                        <p:tgtEl>
                                          <p:spTgt spid="10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 calcmode="lin" valueType="num">
                                      <p:cBhvr additive="base">
                                        <p:cTn id="32" dur="2000"/>
                                        <p:tgtEl>
                                          <p:spTgt spid="10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8">
                                            <p:txEl>
                                              <p:pRg st="6" end="6"/>
                                            </p:txEl>
                                          </p:spTgt>
                                        </p:tgtEl>
                                        <p:attrNameLst>
                                          <p:attrName>style.visibility</p:attrName>
                                        </p:attrNameLst>
                                      </p:cBhvr>
                                      <p:to>
                                        <p:strVal val="visible"/>
                                      </p:to>
                                    </p:set>
                                    <p:anim calcmode="lin" valueType="num">
                                      <p:cBhvr additive="base">
                                        <p:cTn id="37" dur="2000"/>
                                        <p:tgtEl>
                                          <p:spTgt spid="108">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08">
                                            <p:txEl>
                                              <p:pRg st="7" end="7"/>
                                            </p:txEl>
                                          </p:spTgt>
                                        </p:tgtEl>
                                        <p:attrNameLst>
                                          <p:attrName>style.visibility</p:attrName>
                                        </p:attrNameLst>
                                      </p:cBhvr>
                                      <p:to>
                                        <p:strVal val="visible"/>
                                      </p:to>
                                    </p:set>
                                    <p:anim calcmode="lin" valueType="num">
                                      <p:cBhvr additive="base">
                                        <p:cTn id="42" dur="2000"/>
                                        <p:tgtEl>
                                          <p:spTgt spid="108">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6"/>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Accepting Deposits From Public</a:t>
            </a:r>
            <a:endParaRPr/>
          </a:p>
          <a:p>
            <a:pPr marL="365760" lvl="0" indent="-256032" algn="l" rtl="0">
              <a:spcBef>
                <a:spcPts val="400"/>
              </a:spcBef>
              <a:spcAft>
                <a:spcPts val="0"/>
              </a:spcAft>
              <a:buSzPts val="1836"/>
              <a:buChar char="●"/>
            </a:pPr>
            <a:r>
              <a:rPr lang="en-IN"/>
              <a:t>Lending money to public</a:t>
            </a:r>
            <a:endParaRPr/>
          </a:p>
          <a:p>
            <a:pPr marL="365760" lvl="0" indent="-256032" algn="l" rtl="0">
              <a:spcBef>
                <a:spcPts val="400"/>
              </a:spcBef>
              <a:spcAft>
                <a:spcPts val="0"/>
              </a:spcAft>
              <a:buSzPts val="1836"/>
              <a:buChar char="●"/>
            </a:pPr>
            <a:r>
              <a:rPr lang="en-IN"/>
              <a:t>Transferring money from one place to another</a:t>
            </a:r>
            <a:endParaRPr/>
          </a:p>
          <a:p>
            <a:pPr marL="365760" lvl="0" indent="-256032" algn="l" rtl="0">
              <a:spcBef>
                <a:spcPts val="400"/>
              </a:spcBef>
              <a:spcAft>
                <a:spcPts val="0"/>
              </a:spcAft>
              <a:buSzPts val="1836"/>
              <a:buChar char="●"/>
            </a:pPr>
            <a:r>
              <a:rPr lang="en-IN"/>
              <a:t>Doing Government Business transactions</a:t>
            </a:r>
            <a:endParaRPr/>
          </a:p>
          <a:p>
            <a:pPr marL="365760" lvl="0" indent="-256032" algn="l" rtl="0">
              <a:spcBef>
                <a:spcPts val="400"/>
              </a:spcBef>
              <a:spcAft>
                <a:spcPts val="0"/>
              </a:spcAft>
              <a:buSzPts val="1836"/>
              <a:buChar char="●"/>
            </a:pPr>
            <a:r>
              <a:rPr lang="en-IN"/>
              <a:t>Keeping valuables in safe custody</a:t>
            </a:r>
            <a:endParaRPr/>
          </a:p>
          <a:p>
            <a:pPr marL="365760" lvl="0" indent="-256032" algn="l" rtl="0">
              <a:spcBef>
                <a:spcPts val="400"/>
              </a:spcBef>
              <a:spcAft>
                <a:spcPts val="0"/>
              </a:spcAft>
              <a:buSzPts val="1836"/>
              <a:buChar char="●"/>
            </a:pPr>
            <a:r>
              <a:rPr lang="en-IN"/>
              <a:t>Acting as trustees</a:t>
            </a:r>
            <a:endParaRPr/>
          </a:p>
        </p:txBody>
      </p:sp>
      <p:sp>
        <p:nvSpPr>
          <p:cNvPr id="115" name="Google Shape;115;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General Functions:-</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7"/>
          <p:cNvSpPr txBox="1">
            <a:spLocks noGrp="1"/>
          </p:cNvSpPr>
          <p:nvPr>
            <p:ph type="body" idx="1"/>
          </p:nvPr>
        </p:nvSpPr>
        <p:spPr>
          <a:xfrm>
            <a:off x="457200" y="1481328"/>
            <a:ext cx="8229600" cy="4525963"/>
          </a:xfrm>
          <a:prstGeom prst="rect">
            <a:avLst/>
          </a:prstGeom>
          <a:noFill/>
          <a:ln>
            <a:noFill/>
          </a:ln>
        </p:spPr>
        <p:txBody>
          <a:bodyPr spcFirstLastPara="1" wrap="square" lIns="91425" tIns="45700" rIns="91425" bIns="45700" anchor="t" anchorCtr="0">
            <a:normAutofit/>
          </a:bodyPr>
          <a:lstStyle/>
          <a:p>
            <a:pPr marL="365760" lvl="0" indent="-256032" algn="l" rtl="0">
              <a:spcBef>
                <a:spcPts val="0"/>
              </a:spcBef>
              <a:spcAft>
                <a:spcPts val="0"/>
              </a:spcAft>
              <a:buSzPts val="1836"/>
              <a:buChar char="●"/>
            </a:pPr>
            <a:r>
              <a:rPr lang="en-IN"/>
              <a:t>Principle of Liquidity</a:t>
            </a:r>
            <a:endParaRPr/>
          </a:p>
          <a:p>
            <a:pPr marL="0" lvl="0" indent="0" algn="l" rtl="0">
              <a:spcBef>
                <a:spcPts val="0"/>
              </a:spcBef>
              <a:spcAft>
                <a:spcPts val="0"/>
              </a:spcAft>
              <a:buNone/>
            </a:pPr>
            <a:r>
              <a:rPr lang="en-IN" sz="1350">
                <a:solidFill>
                  <a:srgbClr val="151515"/>
                </a:solidFill>
                <a:highlight>
                  <a:srgbClr val="FFFFFF"/>
                </a:highlight>
                <a:latin typeface="Roboto"/>
                <a:ea typeface="Roboto"/>
                <a:cs typeface="Roboto"/>
                <a:sym typeface="Roboto"/>
              </a:rPr>
              <a:t>The principle of liquidity is very important for the commercial bank. Liquidity refers to the ability of an asset to convert into cash without loss within a short time.Paying the deposited money on demand of customers is called liquidity in the sense of banking.</a:t>
            </a:r>
            <a:endParaRPr sz="1350">
              <a:solidFill>
                <a:srgbClr val="151515"/>
              </a:solidFill>
              <a:highlight>
                <a:srgbClr val="FFFFFF"/>
              </a:highlight>
              <a:latin typeface="Roboto"/>
              <a:ea typeface="Roboto"/>
              <a:cs typeface="Roboto"/>
              <a:sym typeface="Roboto"/>
            </a:endParaRPr>
          </a:p>
          <a:p>
            <a:pPr marL="365760" lvl="0" indent="-256032" algn="l" rtl="0">
              <a:spcBef>
                <a:spcPts val="1500"/>
              </a:spcBef>
              <a:spcAft>
                <a:spcPts val="0"/>
              </a:spcAft>
              <a:buSzPts val="1836"/>
              <a:buChar char="●"/>
            </a:pPr>
            <a:r>
              <a:rPr lang="en-IN"/>
              <a:t>Principle of Solvency</a:t>
            </a:r>
            <a:endParaRPr/>
          </a:p>
          <a:p>
            <a:pPr marL="0" lvl="0" indent="0" algn="l" rtl="0">
              <a:spcBef>
                <a:spcPts val="0"/>
              </a:spcBef>
              <a:spcAft>
                <a:spcPts val="0"/>
              </a:spcAft>
              <a:buNone/>
            </a:pPr>
            <a:r>
              <a:rPr lang="en-IN" sz="1350">
                <a:solidFill>
                  <a:srgbClr val="151515"/>
                </a:solidFill>
                <a:highlight>
                  <a:srgbClr val="FFFFFF"/>
                </a:highlight>
                <a:latin typeface="Roboto"/>
                <a:ea typeface="Roboto"/>
                <a:cs typeface="Roboto"/>
                <a:sym typeface="Roboto"/>
              </a:rPr>
              <a:t>Solvency means financial capability or sufficiency in the capital. To stay in these competitive market commercial banks must have sufficient capital. If the funds are not sufficient the bank cannot run his business.</a:t>
            </a:r>
            <a:endParaRPr sz="1350">
              <a:solidFill>
                <a:srgbClr val="151515"/>
              </a:solidFill>
              <a:highlight>
                <a:srgbClr val="FFFFFF"/>
              </a:highlight>
              <a:latin typeface="Roboto"/>
              <a:ea typeface="Roboto"/>
              <a:cs typeface="Roboto"/>
              <a:sym typeface="Roboto"/>
            </a:endParaRPr>
          </a:p>
          <a:p>
            <a:pPr marL="0" lvl="0" indent="0" algn="l" rtl="0">
              <a:spcBef>
                <a:spcPts val="1500"/>
              </a:spcBef>
              <a:spcAft>
                <a:spcPts val="0"/>
              </a:spcAft>
              <a:buNone/>
            </a:pPr>
            <a:r>
              <a:rPr lang="en-IN" sz="1350">
                <a:solidFill>
                  <a:srgbClr val="151515"/>
                </a:solidFill>
                <a:highlight>
                  <a:srgbClr val="FFFFFF"/>
                </a:highlight>
                <a:latin typeface="Roboto"/>
                <a:ea typeface="Roboto"/>
                <a:cs typeface="Roboto"/>
                <a:sym typeface="Roboto"/>
              </a:rPr>
              <a:t>The main source of funds of the commercial bank is the deposited money by the depositors through the different types of accounts.</a:t>
            </a:r>
            <a:endParaRPr sz="1350">
              <a:solidFill>
                <a:srgbClr val="151515"/>
              </a:solidFill>
              <a:highlight>
                <a:srgbClr val="FFFFFF"/>
              </a:highlight>
              <a:latin typeface="Roboto"/>
              <a:ea typeface="Roboto"/>
              <a:cs typeface="Roboto"/>
              <a:sym typeface="Roboto"/>
            </a:endParaRPr>
          </a:p>
          <a:p>
            <a:pPr marL="0" lvl="0" indent="0" algn="l" rtl="0">
              <a:spcBef>
                <a:spcPts val="1500"/>
              </a:spcBef>
              <a:spcAft>
                <a:spcPts val="0"/>
              </a:spcAft>
              <a:buNone/>
            </a:pPr>
            <a:r>
              <a:rPr lang="en-IN" sz="1350">
                <a:solidFill>
                  <a:srgbClr val="151515"/>
                </a:solidFill>
                <a:highlight>
                  <a:srgbClr val="FFFFFF"/>
                </a:highlight>
                <a:latin typeface="Roboto"/>
                <a:ea typeface="Roboto"/>
                <a:cs typeface="Roboto"/>
                <a:sym typeface="Roboto"/>
              </a:rPr>
              <a:t>Depositors keep cash in the bank, especially for safety. So commercial banks must ensure the safety of deposited funds.</a:t>
            </a:r>
            <a:endParaRPr sz="1350">
              <a:solidFill>
                <a:srgbClr val="151515"/>
              </a:solidFill>
              <a:highlight>
                <a:srgbClr val="FFFFFF"/>
              </a:highlight>
              <a:latin typeface="Roboto"/>
              <a:ea typeface="Roboto"/>
              <a:cs typeface="Roboto"/>
              <a:sym typeface="Roboto"/>
            </a:endParaRPr>
          </a:p>
          <a:p>
            <a:pPr marL="365760" lvl="0" indent="-256032" algn="l" rtl="0">
              <a:spcBef>
                <a:spcPts val="1500"/>
              </a:spcBef>
              <a:spcAft>
                <a:spcPts val="0"/>
              </a:spcAft>
              <a:buSzPts val="1836"/>
              <a:buChar char="●"/>
            </a:pPr>
            <a:endParaRPr/>
          </a:p>
        </p:txBody>
      </p:sp>
      <p:sp>
        <p:nvSpPr>
          <p:cNvPr id="121" name="Google Shape;12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4100"/>
              <a:buFont typeface="Lucida Sans"/>
              <a:buNone/>
            </a:pPr>
            <a:r>
              <a:rPr lang="en-IN"/>
              <a:t>Principles Of Banking:-</a:t>
            </a:r>
            <a:endParaRPr/>
          </a:p>
        </p:txBody>
      </p:sp>
    </p:spTree>
  </p:cSld>
  <p:clrMapOvr>
    <a:masterClrMapping/>
  </p:clrMapOvr>
  <mc:AlternateContent xmlns:mc="http://schemas.openxmlformats.org/markup-compatibility/2006" xmlns:p14="http://schemas.microsoft.com/office/powerpoint/2010/main">
    <mc:Choice Requires="p14">
      <p:transition spd="slow" p14:dur="1600">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8ce568a6fc_0_2"/>
          <p:cNvSpPr txBox="1">
            <a:spLocks noGrp="1"/>
          </p:cNvSpPr>
          <p:nvPr>
            <p:ph type="body" idx="1"/>
          </p:nvPr>
        </p:nvSpPr>
        <p:spPr>
          <a:xfrm>
            <a:off x="457200" y="1342500"/>
            <a:ext cx="8229600" cy="4534500"/>
          </a:xfrm>
          <a:prstGeom prst="rect">
            <a:avLst/>
          </a:prstGeom>
        </p:spPr>
        <p:txBody>
          <a:bodyPr spcFirstLastPara="1" wrap="square" lIns="91425" tIns="45700" rIns="91425" bIns="45700" anchor="t" anchorCtr="0">
            <a:noAutofit/>
          </a:bodyPr>
          <a:lstStyle/>
          <a:p>
            <a:pPr marL="365760" lvl="0" indent="-256032" algn="l" rtl="0">
              <a:spcBef>
                <a:spcPts val="400"/>
              </a:spcBef>
              <a:spcAft>
                <a:spcPts val="0"/>
              </a:spcAft>
              <a:buSzPts val="1836"/>
              <a:buChar char="●"/>
            </a:pPr>
            <a:r>
              <a:rPr lang="en-IN"/>
              <a:t>Principle of Profitability</a:t>
            </a:r>
            <a:endParaRPr/>
          </a:p>
          <a:p>
            <a:pPr marL="0" lvl="0" indent="0" algn="l" rtl="0">
              <a:spcBef>
                <a:spcPts val="400"/>
              </a:spcBef>
              <a:spcAft>
                <a:spcPts val="0"/>
              </a:spcAft>
              <a:buNone/>
            </a:pPr>
            <a:r>
              <a:rPr lang="en-IN" sz="1350">
                <a:solidFill>
                  <a:srgbClr val="151515"/>
                </a:solidFill>
                <a:highlight>
                  <a:srgbClr val="FFFFFF"/>
                </a:highlight>
                <a:latin typeface="Roboto"/>
                <a:ea typeface="Roboto"/>
                <a:cs typeface="Roboto"/>
                <a:sym typeface="Roboto"/>
              </a:rPr>
              <a:t>The main objective of the commercial bank is to earn a profit.</a:t>
            </a:r>
            <a:endParaRPr sz="1350">
              <a:solidFill>
                <a:srgbClr val="151515"/>
              </a:solidFill>
              <a:highlight>
                <a:srgbClr val="FFFFFF"/>
              </a:highlight>
              <a:latin typeface="Roboto"/>
              <a:ea typeface="Roboto"/>
              <a:cs typeface="Roboto"/>
              <a:sym typeface="Roboto"/>
            </a:endParaRPr>
          </a:p>
          <a:p>
            <a:pPr marL="0" lvl="0" indent="0" algn="l" rtl="0">
              <a:spcBef>
                <a:spcPts val="400"/>
              </a:spcBef>
              <a:spcAft>
                <a:spcPts val="0"/>
              </a:spcAft>
              <a:buNone/>
            </a:pPr>
            <a:r>
              <a:rPr lang="en-IN" sz="1350">
                <a:solidFill>
                  <a:srgbClr val="151515"/>
                </a:solidFill>
                <a:highlight>
                  <a:srgbClr val="FFFFFF"/>
                </a:highlight>
                <a:latin typeface="Roboto"/>
                <a:ea typeface="Roboto"/>
                <a:cs typeface="Roboto"/>
                <a:sym typeface="Roboto"/>
              </a:rPr>
              <a:t>For earning profit commercial bank have to invest by providing short-term loans, before providing loan commercial banks have to compensate a certain amount of money as liquidity.</a:t>
            </a:r>
            <a:endParaRPr sz="1350">
              <a:solidFill>
                <a:srgbClr val="151515"/>
              </a:solidFill>
              <a:highlight>
                <a:srgbClr val="FFFFFF"/>
              </a:highlight>
              <a:latin typeface="Roboto"/>
              <a:ea typeface="Roboto"/>
              <a:cs typeface="Roboto"/>
              <a:sym typeface="Roboto"/>
            </a:endParaRPr>
          </a:p>
          <a:p>
            <a:pPr marL="0" lvl="0" indent="0" algn="l" rtl="0">
              <a:spcBef>
                <a:spcPts val="400"/>
              </a:spcBef>
              <a:spcAft>
                <a:spcPts val="0"/>
              </a:spcAft>
              <a:buNone/>
            </a:pPr>
            <a:endParaRPr/>
          </a:p>
          <a:p>
            <a:pPr marL="365760" lvl="0" indent="-256032" algn="l" rtl="0">
              <a:spcBef>
                <a:spcPts val="400"/>
              </a:spcBef>
              <a:spcAft>
                <a:spcPts val="0"/>
              </a:spcAft>
              <a:buSzPts val="1836"/>
              <a:buChar char="●"/>
            </a:pPr>
            <a:r>
              <a:rPr lang="en-IN"/>
              <a:t>Principle of Loan &amp; Investment</a:t>
            </a:r>
            <a:endParaRPr/>
          </a:p>
          <a:p>
            <a:pPr marL="0" lvl="0" indent="0" algn="l" rtl="0">
              <a:spcBef>
                <a:spcPts val="400"/>
              </a:spcBef>
              <a:spcAft>
                <a:spcPts val="0"/>
              </a:spcAft>
              <a:buNone/>
            </a:pPr>
            <a:r>
              <a:rPr lang="en-IN" sz="1350">
                <a:solidFill>
                  <a:srgbClr val="151515"/>
                </a:solidFill>
                <a:highlight>
                  <a:srgbClr val="FFFFFF"/>
                </a:highlight>
                <a:latin typeface="Roboto"/>
                <a:ea typeface="Roboto"/>
                <a:cs typeface="Roboto"/>
                <a:sym typeface="Roboto"/>
              </a:rPr>
              <a:t>The main source</a:t>
            </a:r>
            <a:r>
              <a:rPr lang="en-IN" sz="1350">
                <a:solidFill>
                  <a:srgbClr val="000000"/>
                </a:solidFill>
                <a:highlight>
                  <a:srgbClr val="FFFFFF"/>
                </a:highlight>
                <a:latin typeface="Roboto"/>
                <a:ea typeface="Roboto"/>
                <a:cs typeface="Roboto"/>
                <a:sym typeface="Roboto"/>
              </a:rPr>
              <a:t> of </a:t>
            </a:r>
            <a:r>
              <a:rPr lang="en-IN" sz="1350" b="1">
                <a:solidFill>
                  <a:srgbClr val="000000"/>
                </a:solidFill>
                <a:highlight>
                  <a:srgbClr val="FFFFFF"/>
                </a:highlight>
                <a:uFill>
                  <a:noFill/>
                </a:uFill>
                <a:latin typeface="Roboto"/>
                <a:ea typeface="Roboto"/>
                <a:cs typeface="Roboto"/>
                <a:sym typeface="Roboto"/>
                <a:hlinkClick r:id="rId3"/>
              </a:rPr>
              <a:t>profit of bank is granting loans</a:t>
            </a:r>
            <a:r>
              <a:rPr lang="en-IN" sz="1350">
                <a:solidFill>
                  <a:srgbClr val="000000"/>
                </a:solidFill>
                <a:highlight>
                  <a:srgbClr val="FFFFFF"/>
                </a:highlight>
                <a:latin typeface="Roboto"/>
                <a:ea typeface="Roboto"/>
                <a:cs typeface="Roboto"/>
                <a:sym typeface="Roboto"/>
              </a:rPr>
              <a:t> to any in</a:t>
            </a:r>
            <a:r>
              <a:rPr lang="en-IN" sz="1350">
                <a:solidFill>
                  <a:srgbClr val="151515"/>
                </a:solidFill>
                <a:highlight>
                  <a:srgbClr val="FFFFFF"/>
                </a:highlight>
                <a:latin typeface="Roboto"/>
                <a:ea typeface="Roboto"/>
                <a:cs typeface="Roboto"/>
                <a:sym typeface="Roboto"/>
              </a:rPr>
              <a:t>dividual or organization. Investment is a profitable and sound source of income. Commercial banks invest in the business and investment sectors.</a:t>
            </a:r>
            <a:endParaRPr/>
          </a:p>
          <a:p>
            <a:pPr marL="0" lvl="0" indent="0" algn="l" rtl="0">
              <a:spcBef>
                <a:spcPts val="400"/>
              </a:spcBef>
              <a:spcAft>
                <a:spcPts val="0"/>
              </a:spcAft>
              <a:buNone/>
            </a:pPr>
            <a:endParaRPr/>
          </a:p>
          <a:p>
            <a:pPr marL="365760" lvl="0" indent="-256032" algn="l" rtl="0">
              <a:spcBef>
                <a:spcPts val="400"/>
              </a:spcBef>
              <a:spcAft>
                <a:spcPts val="0"/>
              </a:spcAft>
              <a:buSzPts val="1836"/>
              <a:buChar char="●"/>
            </a:pPr>
            <a:r>
              <a:rPr lang="en-IN"/>
              <a:t>Principle of Saving</a:t>
            </a:r>
            <a:endParaRPr/>
          </a:p>
          <a:p>
            <a:pPr marL="0" lvl="0" indent="0" algn="l" rtl="0">
              <a:spcBef>
                <a:spcPts val="0"/>
              </a:spcBef>
              <a:spcAft>
                <a:spcPts val="0"/>
              </a:spcAft>
              <a:buNone/>
            </a:pPr>
            <a:r>
              <a:rPr lang="en-IN" sz="1350">
                <a:solidFill>
                  <a:srgbClr val="151515"/>
                </a:solidFill>
                <a:highlight>
                  <a:srgbClr val="FFFFFF"/>
                </a:highlight>
                <a:latin typeface="Roboto"/>
                <a:ea typeface="Roboto"/>
                <a:cs typeface="Roboto"/>
                <a:sym typeface="Roboto"/>
              </a:rPr>
              <a:t>Commercial banks collect funds by creating savings facilities. Commercial banks try to collect savings from society surplus.</a:t>
            </a:r>
            <a:endParaRPr sz="1350">
              <a:solidFill>
                <a:srgbClr val="151515"/>
              </a:solidFill>
              <a:highlight>
                <a:srgbClr val="FFFFFF"/>
              </a:highlight>
              <a:latin typeface="Roboto"/>
              <a:ea typeface="Roboto"/>
              <a:cs typeface="Roboto"/>
              <a:sym typeface="Roboto"/>
            </a:endParaRPr>
          </a:p>
          <a:p>
            <a:pPr marL="0" lvl="0" indent="0" algn="l" rtl="0">
              <a:spcBef>
                <a:spcPts val="1500"/>
              </a:spcBef>
              <a:spcAft>
                <a:spcPts val="0"/>
              </a:spcAft>
              <a:buNone/>
            </a:pPr>
            <a:r>
              <a:rPr lang="en-IN" sz="1350">
                <a:solidFill>
                  <a:srgbClr val="151515"/>
                </a:solidFill>
                <a:highlight>
                  <a:srgbClr val="FFFFFF"/>
                </a:highlight>
                <a:latin typeface="Roboto"/>
                <a:ea typeface="Roboto"/>
                <a:cs typeface="Roboto"/>
                <a:sym typeface="Roboto"/>
              </a:rPr>
              <a:t>The commercial bank invests these savings to generate profit. So, more savings, more investment, and more profit.</a:t>
            </a:r>
            <a:endParaRPr sz="1350">
              <a:solidFill>
                <a:srgbClr val="151515"/>
              </a:solidFill>
              <a:highlight>
                <a:srgbClr val="FFFFFF"/>
              </a:highlight>
              <a:latin typeface="Roboto"/>
              <a:ea typeface="Roboto"/>
              <a:cs typeface="Roboto"/>
              <a:sym typeface="Roboto"/>
            </a:endParaRPr>
          </a:p>
          <a:p>
            <a:pPr marL="0" lvl="0" indent="0" algn="l" rtl="0">
              <a:spcBef>
                <a:spcPts val="1500"/>
              </a:spcBef>
              <a:spcAft>
                <a:spcPts val="0"/>
              </a:spcAft>
              <a:buNone/>
            </a:pPr>
            <a:endParaRPr/>
          </a:p>
        </p:txBody>
      </p:sp>
      <p:sp>
        <p:nvSpPr>
          <p:cNvPr id="127" name="Google Shape;127;g8ce568a6fc_0_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4100"/>
              <a:buFont typeface="Lucida Sans"/>
              <a:buNone/>
            </a:pPr>
            <a:r>
              <a:rPr lang="en-IN"/>
              <a:t>Principles Of Banking:-</a:t>
            </a:r>
            <a:endParaRP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On-screen Show (4:3)</PresentationFormat>
  <Paragraphs>166</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Lucida Sans</vt:lpstr>
      <vt:lpstr>Oswald</vt:lpstr>
      <vt:lpstr>Arial</vt:lpstr>
      <vt:lpstr>Montserrat</vt:lpstr>
      <vt:lpstr>Playfair Display</vt:lpstr>
      <vt:lpstr>Roboto</vt:lpstr>
      <vt:lpstr>Pop</vt:lpstr>
      <vt:lpstr> FOUNDATION COURSE III Chapter 1</vt:lpstr>
      <vt:lpstr>DEFINE BANK</vt:lpstr>
      <vt:lpstr>Introduction :-</vt:lpstr>
      <vt:lpstr>Brief History :-</vt:lpstr>
      <vt:lpstr>Definitions of Banking :-</vt:lpstr>
      <vt:lpstr>Features :-</vt:lpstr>
      <vt:lpstr>General Functions:-</vt:lpstr>
      <vt:lpstr>Principles Of Banking:-</vt:lpstr>
      <vt:lpstr>Principles Of Banking:-</vt:lpstr>
      <vt:lpstr>Principles Of Banking:-</vt:lpstr>
      <vt:lpstr>OTHER PRINCIPLES</vt:lpstr>
      <vt:lpstr>?</vt:lpstr>
      <vt:lpstr>Organized Sector V\S Unorganized Sector :-</vt:lpstr>
      <vt:lpstr>Types of Banks :-</vt:lpstr>
      <vt:lpstr>Types of Banks :- </vt:lpstr>
      <vt:lpstr>Functions of the Reserve Bank :-</vt:lpstr>
      <vt:lpstr>RBI guidelines for the entry of private sector :-</vt:lpstr>
      <vt:lpstr>Public Sector V\S Private Sector  :-</vt:lpstr>
      <vt:lpstr>Types of Co-operative Bank :-</vt:lpstr>
      <vt:lpstr>Commercial bank V\s Co-operative Bank :-</vt:lpstr>
      <vt:lpstr>Domestic Bank v/s Foreign Bank :-</vt:lpstr>
      <vt:lpstr>Payment Bank :-</vt:lpstr>
      <vt:lpstr>RBIs Guidelines for licensing of Payment Banks :-</vt:lpstr>
      <vt:lpstr>Regional Rural Bank (RRB):-</vt:lpstr>
      <vt:lpstr>Features :- </vt:lpstr>
      <vt:lpstr>Functions:-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FOUNDATION COURSE III Chapter 1</dc:title>
  <dc:creator>admin</dc:creator>
  <cp:lastModifiedBy>VIJAYA BALAJI</cp:lastModifiedBy>
  <cp:revision>1</cp:revision>
  <dcterms:created xsi:type="dcterms:W3CDTF">2019-06-25T14:53:29Z</dcterms:created>
  <dcterms:modified xsi:type="dcterms:W3CDTF">2021-06-23T02:59:02Z</dcterms:modified>
</cp:coreProperties>
</file>